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545" r:id="rId3"/>
    <p:sldId id="629" r:id="rId4"/>
    <p:sldId id="663" r:id="rId5"/>
    <p:sldId id="631" r:id="rId6"/>
    <p:sldId id="650" r:id="rId7"/>
    <p:sldId id="634" r:id="rId8"/>
    <p:sldId id="667" r:id="rId9"/>
    <p:sldId id="665" r:id="rId10"/>
    <p:sldId id="652" r:id="rId11"/>
    <p:sldId id="643" r:id="rId12"/>
    <p:sldId id="661" r:id="rId13"/>
    <p:sldId id="630" r:id="rId14"/>
    <p:sldId id="664" r:id="rId15"/>
    <p:sldId id="668" r:id="rId16"/>
    <p:sldId id="619" r:id="rId17"/>
    <p:sldId id="512" r:id="rId18"/>
    <p:sldId id="471" r:id="rId19"/>
    <p:sldId id="494" r:id="rId20"/>
    <p:sldId id="598" r:id="rId21"/>
    <p:sldId id="670" r:id="rId22"/>
    <p:sldId id="666" r:id="rId23"/>
    <p:sldId id="61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B"/>
    <a:srgbClr val="F5F5F5"/>
    <a:srgbClr val="FFFFFF"/>
    <a:srgbClr val="004772"/>
    <a:srgbClr val="004475"/>
    <a:srgbClr val="004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napToGrid="0" snapToObjects="1">
      <p:cViewPr varScale="1">
        <p:scale>
          <a:sx n="68" d="100"/>
          <a:sy n="68" d="100"/>
        </p:scale>
        <p:origin x="8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9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6AA5-0B6B-44F2-B6E1-EDD0F75AED18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AD0FD7FA-2AC9-4ED9-94E3-6F3643BBF294}">
      <dgm:prSet phldrT="[Text]"/>
      <dgm:spPr/>
      <dgm:t>
        <a:bodyPr/>
        <a:lstStyle/>
        <a:p>
          <a:r>
            <a:rPr lang="en-GB" b="1" dirty="0" smtClean="0"/>
            <a:t>Incubation</a:t>
          </a:r>
          <a:endParaRPr lang="en-GB" b="1" dirty="0"/>
        </a:p>
      </dgm:t>
    </dgm:pt>
    <dgm:pt modelId="{E1DDC04C-4FB9-4EA3-96A2-EB012141D412}" type="parTrans" cxnId="{475D3218-AD0D-4716-A8FC-BB8610B3DB08}">
      <dgm:prSet/>
      <dgm:spPr/>
      <dgm:t>
        <a:bodyPr/>
        <a:lstStyle/>
        <a:p>
          <a:endParaRPr lang="en-GB"/>
        </a:p>
      </dgm:t>
    </dgm:pt>
    <dgm:pt modelId="{9C3FB23A-25E3-4271-A0E2-1A79F7C3F61C}" type="sibTrans" cxnId="{475D3218-AD0D-4716-A8FC-BB8610B3DB08}">
      <dgm:prSet/>
      <dgm:spPr/>
      <dgm:t>
        <a:bodyPr/>
        <a:lstStyle/>
        <a:p>
          <a:endParaRPr lang="en-GB"/>
        </a:p>
      </dgm:t>
    </dgm:pt>
    <dgm:pt modelId="{AE25F48D-CCE6-45C6-A9CC-A3B89A55EF64}">
      <dgm:prSet phldrT="[Text]"/>
      <dgm:spPr/>
      <dgm:t>
        <a:bodyPr/>
        <a:lstStyle/>
        <a:p>
          <a:r>
            <a:rPr lang="en-GB" b="1" dirty="0" smtClean="0"/>
            <a:t>Symptoms</a:t>
          </a:r>
          <a:endParaRPr lang="en-GB" b="1" dirty="0"/>
        </a:p>
      </dgm:t>
    </dgm:pt>
    <dgm:pt modelId="{BFDBE17F-1E44-4BE6-8C82-CC5F2E4CDA77}" type="parTrans" cxnId="{473FD5B4-CB19-4505-B2F4-646E797725B3}">
      <dgm:prSet/>
      <dgm:spPr/>
      <dgm:t>
        <a:bodyPr/>
        <a:lstStyle/>
        <a:p>
          <a:endParaRPr lang="en-GB"/>
        </a:p>
      </dgm:t>
    </dgm:pt>
    <dgm:pt modelId="{7AEBF061-FEFB-4024-B681-15CE83BD49D3}" type="sibTrans" cxnId="{473FD5B4-CB19-4505-B2F4-646E797725B3}">
      <dgm:prSet/>
      <dgm:spPr/>
      <dgm:t>
        <a:bodyPr/>
        <a:lstStyle/>
        <a:p>
          <a:endParaRPr lang="en-GB"/>
        </a:p>
      </dgm:t>
    </dgm:pt>
    <dgm:pt modelId="{1F119C0A-336D-444C-9390-9EDE7486B121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Treatment</a:t>
          </a:r>
          <a:endParaRPr lang="en-GB" b="1" dirty="0">
            <a:solidFill>
              <a:schemeClr val="bg1"/>
            </a:solidFill>
          </a:endParaRPr>
        </a:p>
      </dgm:t>
    </dgm:pt>
    <dgm:pt modelId="{509BBA76-1300-4AD1-BACB-F7D82986A032}" type="parTrans" cxnId="{9C6A7D98-03F2-45F5-A273-AB710FD67E95}">
      <dgm:prSet/>
      <dgm:spPr/>
      <dgm:t>
        <a:bodyPr/>
        <a:lstStyle/>
        <a:p>
          <a:endParaRPr lang="en-GB"/>
        </a:p>
      </dgm:t>
    </dgm:pt>
    <dgm:pt modelId="{5D391722-C9CB-42F4-ADF8-52EF97951CF3}" type="sibTrans" cxnId="{9C6A7D98-03F2-45F5-A273-AB710FD67E95}">
      <dgm:prSet/>
      <dgm:spPr/>
      <dgm:t>
        <a:bodyPr/>
        <a:lstStyle/>
        <a:p>
          <a:endParaRPr lang="en-GB"/>
        </a:p>
      </dgm:t>
    </dgm:pt>
    <dgm:pt modelId="{03955557-D515-4C90-A35B-952E6A34D86C}" type="pres">
      <dgm:prSet presAssocID="{1ED46AA5-0B6B-44F2-B6E1-EDD0F75AED18}" presName="Name0" presStyleCnt="0">
        <dgm:presLayoutVars>
          <dgm:dir/>
          <dgm:resizeHandles val="exact"/>
        </dgm:presLayoutVars>
      </dgm:prSet>
      <dgm:spPr/>
    </dgm:pt>
    <dgm:pt modelId="{ECB6CB22-B70A-4F8F-91EC-BBB700B0073F}" type="pres">
      <dgm:prSet presAssocID="{AD0FD7FA-2AC9-4ED9-94E3-6F3643BBF294}" presName="parTxOnly" presStyleLbl="node1" presStyleIdx="0" presStyleCnt="3" custScaleY="63896" custLinFactNeighborY="-11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A131BD-6059-4EB6-AB96-E8283750005B}" type="pres">
      <dgm:prSet presAssocID="{9C3FB23A-25E3-4271-A0E2-1A79F7C3F61C}" presName="parSpace" presStyleCnt="0"/>
      <dgm:spPr/>
    </dgm:pt>
    <dgm:pt modelId="{717B8440-5332-47A8-B6AA-26C7D9A2AB65}" type="pres">
      <dgm:prSet presAssocID="{AE25F48D-CCE6-45C6-A9CC-A3B89A55EF64}" presName="parTxOnly" presStyleLbl="node1" presStyleIdx="1" presStyleCnt="3" custScaleY="63896" custLinFactNeighborY="-11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9DD7D-C0FB-4CD0-823D-F52A5E940C15}" type="pres">
      <dgm:prSet presAssocID="{7AEBF061-FEFB-4024-B681-15CE83BD49D3}" presName="parSpace" presStyleCnt="0"/>
      <dgm:spPr/>
    </dgm:pt>
    <dgm:pt modelId="{718F4B32-D02B-48D2-B425-4C9780E419A5}" type="pres">
      <dgm:prSet presAssocID="{1F119C0A-336D-444C-9390-9EDE7486B121}" presName="parTxOnly" presStyleLbl="node1" presStyleIdx="2" presStyleCnt="3" custScaleY="63896" custLinFactNeighborY="-11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1BE874-1D93-45ED-9157-8975904F9B77}" type="presOf" srcId="{1F119C0A-336D-444C-9390-9EDE7486B121}" destId="{718F4B32-D02B-48D2-B425-4C9780E419A5}" srcOrd="0" destOrd="0" presId="urn:microsoft.com/office/officeart/2005/8/layout/hChevron3"/>
    <dgm:cxn modelId="{EA704471-9CD1-4541-833D-AAAA997FA07E}" type="presOf" srcId="{AD0FD7FA-2AC9-4ED9-94E3-6F3643BBF294}" destId="{ECB6CB22-B70A-4F8F-91EC-BBB700B0073F}" srcOrd="0" destOrd="0" presId="urn:microsoft.com/office/officeart/2005/8/layout/hChevron3"/>
    <dgm:cxn modelId="{473FD5B4-CB19-4505-B2F4-646E797725B3}" srcId="{1ED46AA5-0B6B-44F2-B6E1-EDD0F75AED18}" destId="{AE25F48D-CCE6-45C6-A9CC-A3B89A55EF64}" srcOrd="1" destOrd="0" parTransId="{BFDBE17F-1E44-4BE6-8C82-CC5F2E4CDA77}" sibTransId="{7AEBF061-FEFB-4024-B681-15CE83BD49D3}"/>
    <dgm:cxn modelId="{475D3218-AD0D-4716-A8FC-BB8610B3DB08}" srcId="{1ED46AA5-0B6B-44F2-B6E1-EDD0F75AED18}" destId="{AD0FD7FA-2AC9-4ED9-94E3-6F3643BBF294}" srcOrd="0" destOrd="0" parTransId="{E1DDC04C-4FB9-4EA3-96A2-EB012141D412}" sibTransId="{9C3FB23A-25E3-4271-A0E2-1A79F7C3F61C}"/>
    <dgm:cxn modelId="{9C6A7D98-03F2-45F5-A273-AB710FD67E95}" srcId="{1ED46AA5-0B6B-44F2-B6E1-EDD0F75AED18}" destId="{1F119C0A-336D-444C-9390-9EDE7486B121}" srcOrd="2" destOrd="0" parTransId="{509BBA76-1300-4AD1-BACB-F7D82986A032}" sibTransId="{5D391722-C9CB-42F4-ADF8-52EF97951CF3}"/>
    <dgm:cxn modelId="{B1FF36D7-0898-4B8A-BD25-1DF9E4D5A74D}" type="presOf" srcId="{AE25F48D-CCE6-45C6-A9CC-A3B89A55EF64}" destId="{717B8440-5332-47A8-B6AA-26C7D9A2AB65}" srcOrd="0" destOrd="0" presId="urn:microsoft.com/office/officeart/2005/8/layout/hChevron3"/>
    <dgm:cxn modelId="{24889CC2-E372-44A4-B3FF-39AA141FCE33}" type="presOf" srcId="{1ED46AA5-0B6B-44F2-B6E1-EDD0F75AED18}" destId="{03955557-D515-4C90-A35B-952E6A34D86C}" srcOrd="0" destOrd="0" presId="urn:microsoft.com/office/officeart/2005/8/layout/hChevron3"/>
    <dgm:cxn modelId="{C4D62599-74A9-4423-B7B5-A2B82AAFD701}" type="presParOf" srcId="{03955557-D515-4C90-A35B-952E6A34D86C}" destId="{ECB6CB22-B70A-4F8F-91EC-BBB700B0073F}" srcOrd="0" destOrd="0" presId="urn:microsoft.com/office/officeart/2005/8/layout/hChevron3"/>
    <dgm:cxn modelId="{89620240-D56A-49EC-A7BE-FC7A8621A0C1}" type="presParOf" srcId="{03955557-D515-4C90-A35B-952E6A34D86C}" destId="{C5A131BD-6059-4EB6-AB96-E8283750005B}" srcOrd="1" destOrd="0" presId="urn:microsoft.com/office/officeart/2005/8/layout/hChevron3"/>
    <dgm:cxn modelId="{ED9E90A1-350B-467C-B37F-52847B9925F0}" type="presParOf" srcId="{03955557-D515-4C90-A35B-952E6A34D86C}" destId="{717B8440-5332-47A8-B6AA-26C7D9A2AB65}" srcOrd="2" destOrd="0" presId="urn:microsoft.com/office/officeart/2005/8/layout/hChevron3"/>
    <dgm:cxn modelId="{6FAEB722-C52E-4EEF-8920-F66EDC1D7C48}" type="presParOf" srcId="{03955557-D515-4C90-A35B-952E6A34D86C}" destId="{D639DD7D-C0FB-4CD0-823D-F52A5E940C15}" srcOrd="3" destOrd="0" presId="urn:microsoft.com/office/officeart/2005/8/layout/hChevron3"/>
    <dgm:cxn modelId="{D7397319-D5C2-4C1D-989E-4380D93A835C}" type="presParOf" srcId="{03955557-D515-4C90-A35B-952E6A34D86C}" destId="{718F4B32-D02B-48D2-B425-4C9780E4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7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1BEC-A28C-D44D-8E80-FAE985B6792B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308ED-229A-9545-9723-42B3A71AD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3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4E3E0-4587-418C-92AA-2544DCA46129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SERGIO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want to know what does it cost to fund a quality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assured POC program</a:t>
            </a:r>
            <a:r>
              <a:rPr lang="is-IS" baseline="0" dirty="0" smtClean="0">
                <a:latin typeface="Arial" pitchFamily="34" charset="0"/>
                <a:cs typeface="Arial" pitchFamily="34" charset="0"/>
              </a:rPr>
              <a:t>… In working with LSHTM economists and modelers and using data provided by countries, we costed many of the steps in implementing qualtiy assured POCT using activities as described in the WHO/CDC Handbook. This figure shows how procurement of cartridges is the major contributor of cost wth start up training and supplies being the second largest percentage.... A similar exercise was done for malaria RDTS and preliminary datafro this exercise als shows that EQA is approx 15 -25% of the total cost of testing. </a:t>
            </a:r>
          </a:p>
        </p:txBody>
      </p:sp>
    </p:spTree>
    <p:extLst>
      <p:ext uri="{BB962C8B-B14F-4D97-AF65-F5344CB8AC3E}">
        <p14:creationId xmlns:p14="http://schemas.microsoft.com/office/powerpoint/2010/main" val="272997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5EE5-6E5B-C247-8CF5-EE9CA5696B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7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201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201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st of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21"/>
          <p:cNvSpPr>
            <a:spLocks noGrp="1"/>
          </p:cNvSpPr>
          <p:nvPr>
            <p:ph type="title"/>
          </p:nvPr>
        </p:nvSpPr>
        <p:spPr>
          <a:xfrm>
            <a:off x="365125" y="254000"/>
            <a:ext cx="8413750" cy="443198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63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570038"/>
            <a:ext cx="8369300" cy="10334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2717800"/>
            <a:ext cx="8369300" cy="3200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783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781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2794001"/>
            <a:ext cx="4038600" cy="32385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94001"/>
            <a:ext cx="4038600" cy="32385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570038"/>
            <a:ext cx="8369300" cy="10334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18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1575"/>
            <a:ext cx="4040188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18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1575"/>
            <a:ext cx="4041775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1570038"/>
            <a:ext cx="8369300" cy="10334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36" y="1866915"/>
            <a:ext cx="3072777" cy="723883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3" y="1866916"/>
            <a:ext cx="5221287" cy="37465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736" y="2590799"/>
            <a:ext cx="3072777" cy="3022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lide backgrounds_v6-7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500" y="1671638"/>
            <a:ext cx="84328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x-dx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2239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cbi.nlm.nih.gov/pubmed/262697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48615" y="2641084"/>
            <a:ext cx="793432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  <a:defRPr/>
            </a:pPr>
            <a:r>
              <a:rPr lang="en-GB" sz="3200" b="1" dirty="0"/>
              <a:t>  </a:t>
            </a:r>
          </a:p>
          <a:p>
            <a:pPr algn="ctr">
              <a:buNone/>
              <a:defRPr/>
            </a:pPr>
            <a:r>
              <a:rPr lang="en-GB" sz="3200" b="1" dirty="0" smtClean="0">
                <a:cs typeface="Arial" pitchFamily="34" charset="0"/>
              </a:rPr>
              <a:t>Point of Care Testing</a:t>
            </a:r>
            <a:endParaRPr lang="en-GB" sz="32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1042" y="5119409"/>
            <a:ext cx="535964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Rosanna W Peeling</a:t>
            </a:r>
          </a:p>
          <a:p>
            <a:pPr algn="ctr"/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Professor and Chair, Diagnostic Research</a:t>
            </a:r>
          </a:p>
          <a:p>
            <a:pPr algn="ctr"/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Director, International Diagnostics Centre</a:t>
            </a:r>
          </a:p>
          <a:p>
            <a:pPr algn="ctr"/>
            <a:r>
              <a:rPr lang="en-GB" sz="2000" b="1" dirty="0">
                <a:solidFill>
                  <a:schemeClr val="accent1"/>
                </a:solidFill>
                <a:latin typeface="Calibri" pitchFamily="34" charset="0"/>
              </a:rPr>
              <a:t>London School of Hygiene &amp; Tropical Medicine </a:t>
            </a:r>
          </a:p>
          <a:p>
            <a:pPr algn="ctr"/>
            <a:endParaRPr lang="en-GB" sz="2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999" y="5276850"/>
            <a:ext cx="1330325" cy="7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65999" y="6212344"/>
            <a:ext cx="154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hlinkClick r:id="rId3"/>
              </a:rPr>
              <a:t>www.idx-dx.org</a:t>
            </a:r>
            <a:r>
              <a:rPr lang="en-US" sz="1400" b="1" dirty="0"/>
              <a:t>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18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6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271385" y="113596"/>
            <a:ext cx="68215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42988"/>
            <a:r>
              <a:rPr lang="en-GB" sz="3200" b="1" dirty="0">
                <a:solidFill>
                  <a:schemeClr val="bg1"/>
                </a:solidFill>
              </a:rPr>
              <a:t>Point-of-Care </a:t>
            </a:r>
            <a:r>
              <a:rPr lang="en-GB" sz="3200" b="1" dirty="0" smtClean="0">
                <a:solidFill>
                  <a:schemeClr val="bg1"/>
                </a:solidFill>
              </a:rPr>
              <a:t>Testing Lessons Learnt 1: </a:t>
            </a:r>
          </a:p>
          <a:p>
            <a:pPr algn="ctr" defTabSz="1042988"/>
            <a:r>
              <a:rPr lang="en-GB" sz="3200" b="1" dirty="0" smtClean="0">
                <a:solidFill>
                  <a:schemeClr val="bg1"/>
                </a:solidFill>
              </a:rPr>
              <a:t>Feasible to use in all settings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36869" name="Picture 6" descr="D:\scanned pictures for Rosanna\DSC00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146653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D:\personal\photos\Brazil\Taking blood.JPG"/>
          <p:cNvPicPr>
            <a:picLocks noChangeAspect="1" noChangeArrowheads="1"/>
          </p:cNvPicPr>
          <p:nvPr/>
        </p:nvPicPr>
        <p:blipFill>
          <a:blip r:embed="rId3"/>
          <a:srcRect l="13496" t="17995"/>
          <a:stretch>
            <a:fillRect/>
          </a:stretch>
        </p:blipFill>
        <p:spPr bwMode="auto">
          <a:xfrm>
            <a:off x="5830887" y="3658954"/>
            <a:ext cx="31686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3757" y="1212131"/>
            <a:ext cx="55595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>
                  <a:solidFill>
                    <a:schemeClr val="tx2"/>
                  </a:solidFill>
                </a:ln>
              </a:rPr>
              <a:t>Success depends 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 smtClean="0"/>
              <a:t>Engage</a:t>
            </a:r>
            <a:r>
              <a:rPr lang="en-GB" sz="2400" dirty="0" smtClean="0"/>
              <a:t> authorities and all 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Dissipate tensions between providers, meet, discuss and identify </a:t>
            </a:r>
            <a:r>
              <a:rPr lang="en-GB" sz="2400" b="1" dirty="0" smtClean="0"/>
              <a:t>champions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Train</a:t>
            </a:r>
            <a:r>
              <a:rPr lang="en-GB" sz="2400" dirty="0"/>
              <a:t> according to the needs and guide by baseline and follow up </a:t>
            </a:r>
            <a:r>
              <a:rPr lang="en-GB" sz="2400" dirty="0" smtClean="0"/>
              <a:t>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Provide</a:t>
            </a:r>
            <a:r>
              <a:rPr lang="en-GB" sz="2400" dirty="0"/>
              <a:t> monitoring, supervision, support, and </a:t>
            </a:r>
            <a:r>
              <a:rPr lang="en-GB" sz="2400" b="1" dirty="0" smtClean="0"/>
              <a:t>recognition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Share</a:t>
            </a:r>
            <a:r>
              <a:rPr lang="en-GB" sz="2400" dirty="0"/>
              <a:t> results and discuss actions together 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Consult</a:t>
            </a:r>
            <a:r>
              <a:rPr lang="en-GB" sz="2400" dirty="0"/>
              <a:t> and get feedback from </a:t>
            </a:r>
            <a:r>
              <a:rPr lang="en-GB" sz="2400" dirty="0" smtClean="0"/>
              <a:t>users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Integrate</a:t>
            </a:r>
            <a:r>
              <a:rPr lang="en-GB" sz="2400" dirty="0"/>
              <a:t> with other services such as with HIV testing </a:t>
            </a:r>
            <a:endParaRPr lang="en-GB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757" y="6211669"/>
            <a:ext cx="899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Garcı´a</a:t>
            </a:r>
            <a:r>
              <a:rPr lang="en-GB" dirty="0"/>
              <a:t> PJ, </a:t>
            </a:r>
            <a:r>
              <a:rPr lang="en-GB" dirty="0" smtClean="0"/>
              <a:t>et al. (</a:t>
            </a:r>
            <a:r>
              <a:rPr lang="en-GB" dirty="0"/>
              <a:t>2013) Rapid Syphilis Tests as Catalysts for Health Systems Strengthening: A Case Study from Peru. </a:t>
            </a:r>
            <a:r>
              <a:rPr lang="en-GB" dirty="0" err="1"/>
              <a:t>PLoS</a:t>
            </a:r>
            <a:r>
              <a:rPr lang="en-GB" dirty="0"/>
              <a:t> ONE 8(6): e66905</a:t>
            </a:r>
          </a:p>
        </p:txBody>
      </p:sp>
    </p:spTree>
    <p:extLst>
      <p:ext uri="{BB962C8B-B14F-4D97-AF65-F5344CB8AC3E}">
        <p14:creationId xmlns:p14="http://schemas.microsoft.com/office/powerpoint/2010/main" val="233192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380112" y="381000"/>
            <a:ext cx="1763889" cy="8720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33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" y="381000"/>
            <a:ext cx="1116189" cy="609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33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88799" y="199455"/>
            <a:ext cx="8794750" cy="955701"/>
          </a:xfrm>
          <a:prstGeom prst="rect">
            <a:avLst/>
          </a:prstGeom>
          <a:solidFill>
            <a:srgbClr val="52BA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PE" altLang="en-US" sz="1778" b="1" dirty="0">
              <a:ea typeface="MS PGothic" panose="020B0600070205080204" pitchFamily="34" charset="-128"/>
            </a:endParaRPr>
          </a:p>
          <a:p>
            <a:pPr algn="ctr"/>
            <a:endParaRPr lang="es-ES" altLang="en-US" sz="1778" b="1" dirty="0">
              <a:ea typeface="MS PGothic" panose="020B0600070205080204" pitchFamily="34" charset="-128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1968" y="1385711"/>
            <a:ext cx="2401711" cy="3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244" b="1" dirty="0" err="1">
                <a:ea typeface="MS PGothic"/>
                <a:cs typeface="MS PGothic"/>
              </a:rPr>
              <a:t>Number</a:t>
            </a:r>
            <a:r>
              <a:rPr lang="es-ES" sz="1244" b="1" dirty="0">
                <a:ea typeface="MS PGothic"/>
                <a:cs typeface="MS PGothic"/>
              </a:rPr>
              <a:t> of times </a:t>
            </a:r>
            <a:r>
              <a:rPr lang="es-ES" sz="1244" b="1" dirty="0" err="1">
                <a:ea typeface="MS PGothic"/>
                <a:cs typeface="MS PGothic"/>
              </a:rPr>
              <a:t>going</a:t>
            </a:r>
            <a:r>
              <a:rPr lang="es-ES" sz="1244" b="1" dirty="0">
                <a:ea typeface="MS PGothic"/>
                <a:cs typeface="MS PGothic"/>
              </a:rPr>
              <a:t> </a:t>
            </a:r>
            <a:r>
              <a:rPr lang="es-ES" sz="1244" b="1" dirty="0" err="1">
                <a:ea typeface="MS PGothic"/>
                <a:cs typeface="MS PGothic"/>
              </a:rPr>
              <a:t>to</a:t>
            </a:r>
            <a:r>
              <a:rPr lang="es-ES" sz="1244" b="1" dirty="0">
                <a:ea typeface="MS PGothic"/>
                <a:cs typeface="MS PGothic"/>
              </a:rPr>
              <a:t> HC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988734" y="1385711"/>
            <a:ext cx="3124200" cy="382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_tradnl" sz="1422" b="1">
                <a:ea typeface="MS PGothic"/>
                <a:cs typeface="MS PGothic"/>
              </a:rPr>
              <a:t>Activity</a:t>
            </a:r>
            <a:endParaRPr lang="es-ES" sz="1422" b="1">
              <a:ea typeface="MS PGothic"/>
              <a:cs typeface="MS PGothic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251223" y="1385711"/>
            <a:ext cx="1938867" cy="3824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244" b="1" dirty="0" err="1">
                <a:ea typeface="MS PGothic"/>
                <a:cs typeface="MS PGothic"/>
              </a:rPr>
              <a:t>Number</a:t>
            </a:r>
            <a:r>
              <a:rPr lang="es-ES" sz="1244" b="1" dirty="0">
                <a:ea typeface="MS PGothic"/>
                <a:cs typeface="MS PGothic"/>
              </a:rPr>
              <a:t> of </a:t>
            </a:r>
            <a:r>
              <a:rPr lang="es-ES" sz="1244" b="1" dirty="0" err="1">
                <a:ea typeface="MS PGothic"/>
                <a:cs typeface="MS PGothic"/>
              </a:rPr>
              <a:t>days</a:t>
            </a:r>
            <a:r>
              <a:rPr lang="es-ES" sz="1244" b="1" dirty="0">
                <a:ea typeface="MS PGothic"/>
                <a:cs typeface="MS PGothic"/>
              </a:rPr>
              <a:t> </a:t>
            </a:r>
            <a:r>
              <a:rPr lang="es-ES" sz="1244" b="1" dirty="0" err="1">
                <a:ea typeface="MS PGothic"/>
                <a:cs typeface="MS PGothic"/>
              </a:rPr>
              <a:t>spent</a:t>
            </a:r>
            <a:endParaRPr lang="es-ES" sz="1244" b="1" dirty="0">
              <a:ea typeface="MS PGothic"/>
              <a:cs typeface="MS PGothic"/>
            </a:endParaRP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46100" y="2101145"/>
            <a:ext cx="1172633" cy="414867"/>
          </a:xfrm>
          <a:prstGeom prst="plus">
            <a:avLst>
              <a:gd name="adj" fmla="val 25000"/>
            </a:avLst>
          </a:prstGeom>
          <a:solidFill>
            <a:srgbClr val="52BA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1</a:t>
            </a:r>
            <a:r>
              <a:rPr lang="es-ES_tradnl" altLang="en-US" sz="1244" b="1" baseline="30000">
                <a:solidFill>
                  <a:schemeClr val="tx2"/>
                </a:solidFill>
                <a:ea typeface="MS PGothic" panose="020B0600070205080204" pitchFamily="34" charset="-128"/>
              </a:rPr>
              <a:t>st</a:t>
            </a:r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 Contact</a:t>
            </a:r>
            <a:endParaRPr lang="es-ES" altLang="en-US" sz="1244" b="1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546100" y="2912533"/>
            <a:ext cx="1172633" cy="620889"/>
          </a:xfrm>
          <a:prstGeom prst="plus">
            <a:avLst>
              <a:gd name="adj" fmla="val 25000"/>
            </a:avLst>
          </a:prstGeom>
          <a:solidFill>
            <a:srgbClr val="52BA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2</a:t>
            </a:r>
            <a:r>
              <a:rPr lang="es-ES_tradnl" altLang="en-US" sz="1244" b="1" baseline="30000">
                <a:solidFill>
                  <a:schemeClr val="tx2"/>
                </a:solidFill>
                <a:ea typeface="MS PGothic" panose="020B0600070205080204" pitchFamily="34" charset="-128"/>
              </a:rPr>
              <a:t>nd</a:t>
            </a:r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 y 3</a:t>
            </a:r>
            <a:r>
              <a:rPr lang="es-ES_tradnl" altLang="en-US" sz="1244" b="1" baseline="30000">
                <a:solidFill>
                  <a:schemeClr val="tx2"/>
                </a:solidFill>
                <a:ea typeface="MS PGothic" panose="020B0600070205080204" pitchFamily="34" charset="-128"/>
              </a:rPr>
              <a:t>rd</a:t>
            </a:r>
          </a:p>
          <a:p>
            <a:pPr algn="ctr"/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Contact</a:t>
            </a:r>
            <a:endParaRPr lang="es-ES" altLang="en-US" sz="1244" b="1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546100" y="3945467"/>
            <a:ext cx="1172633" cy="414867"/>
          </a:xfrm>
          <a:prstGeom prst="plus">
            <a:avLst>
              <a:gd name="adj" fmla="val 25000"/>
            </a:avLst>
          </a:prstGeom>
          <a:solidFill>
            <a:srgbClr val="52BA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4</a:t>
            </a:r>
            <a:r>
              <a:rPr lang="es-ES_tradnl" altLang="en-US" sz="1244" b="1" baseline="30000">
                <a:solidFill>
                  <a:schemeClr val="tx2"/>
                </a:solidFill>
                <a:ea typeface="MS PGothic" panose="020B0600070205080204" pitchFamily="34" charset="-128"/>
              </a:rPr>
              <a:t>th</a:t>
            </a:r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 Contact</a:t>
            </a:r>
            <a:endParaRPr lang="es-ES" altLang="en-US" sz="1244" b="1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546100" y="4742745"/>
            <a:ext cx="1172633" cy="416277"/>
          </a:xfrm>
          <a:prstGeom prst="plus">
            <a:avLst>
              <a:gd name="adj" fmla="val 25000"/>
            </a:avLst>
          </a:prstGeom>
          <a:solidFill>
            <a:srgbClr val="52BA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5</a:t>
            </a:r>
            <a:r>
              <a:rPr lang="es-ES_tradnl" altLang="en-US" sz="1244" b="1" baseline="30000">
                <a:solidFill>
                  <a:schemeClr val="tx2"/>
                </a:solidFill>
                <a:ea typeface="MS PGothic" panose="020B0600070205080204" pitchFamily="34" charset="-128"/>
              </a:rPr>
              <a:t>th</a:t>
            </a:r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 Contact</a:t>
            </a:r>
            <a:endParaRPr lang="es-ES" altLang="en-US" sz="1244" b="1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546100" y="5559778"/>
            <a:ext cx="1172633" cy="416278"/>
          </a:xfrm>
          <a:prstGeom prst="plus">
            <a:avLst>
              <a:gd name="adj" fmla="val 25000"/>
            </a:avLst>
          </a:prstGeom>
          <a:solidFill>
            <a:srgbClr val="52BA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6</a:t>
            </a:r>
            <a:r>
              <a:rPr lang="es-ES_tradnl" altLang="en-US" sz="1244" b="1" baseline="30000">
                <a:solidFill>
                  <a:schemeClr val="tx2"/>
                </a:solidFill>
                <a:ea typeface="MS PGothic" panose="020B0600070205080204" pitchFamily="34" charset="-128"/>
              </a:rPr>
              <a:t>th</a:t>
            </a:r>
            <a:r>
              <a:rPr lang="es-ES_tradnl" altLang="en-US" sz="1244" b="1">
                <a:solidFill>
                  <a:schemeClr val="tx2"/>
                </a:solidFill>
                <a:ea typeface="MS PGothic" panose="020B0600070205080204" pitchFamily="34" charset="-128"/>
              </a:rPr>
              <a:t> Contact</a:t>
            </a:r>
            <a:endParaRPr lang="es-ES" altLang="en-US" sz="1244" b="1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988734" y="2003778"/>
            <a:ext cx="3124200" cy="5799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s-ES_tradnl" altLang="en-US" sz="1244" b="1" dirty="0" err="1">
                <a:solidFill>
                  <a:schemeClr val="bg1"/>
                </a:solidFill>
                <a:ea typeface="MS PGothic" panose="020B0600070205080204" pitchFamily="34" charset="-128"/>
              </a:rPr>
              <a:t>Filling</a:t>
            </a:r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244" b="1" dirty="0" err="1">
                <a:solidFill>
                  <a:schemeClr val="bg1"/>
                </a:solidFill>
                <a:ea typeface="MS PGothic" panose="020B0600070205080204" pitchFamily="34" charset="-128"/>
              </a:rPr>
              <a:t>out</a:t>
            </a:r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244" b="1" dirty="0" err="1">
                <a:solidFill>
                  <a:schemeClr val="bg1"/>
                </a:solidFill>
                <a:ea typeface="MS PGothic" panose="020B0600070205080204" pitchFamily="34" charset="-128"/>
              </a:rPr>
              <a:t>documents</a:t>
            </a:r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</a:p>
          <a:p>
            <a:pPr>
              <a:buFontTx/>
              <a:buChar char="-"/>
            </a:pPr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(ANC </a:t>
            </a:r>
            <a:r>
              <a:rPr lang="es-ES_tradnl" altLang="en-US" sz="1244" b="1" dirty="0" err="1">
                <a:solidFill>
                  <a:schemeClr val="bg1"/>
                </a:solidFill>
                <a:ea typeface="MS PGothic" panose="020B0600070205080204" pitchFamily="34" charset="-128"/>
              </a:rPr>
              <a:t>service</a:t>
            </a:r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)</a:t>
            </a:r>
          </a:p>
          <a:p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 - Anti-</a:t>
            </a:r>
            <a:r>
              <a:rPr lang="es-ES_tradnl" altLang="en-US" sz="1244" b="1" dirty="0" err="1">
                <a:solidFill>
                  <a:schemeClr val="bg1"/>
                </a:solidFill>
                <a:ea typeface="MS PGothic" panose="020B0600070205080204" pitchFamily="34" charset="-128"/>
              </a:rPr>
              <a:t>tetanus</a:t>
            </a:r>
            <a:r>
              <a:rPr lang="es-ES_tradnl" altLang="en-US" sz="1244" b="1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244" b="1" dirty="0" err="1">
                <a:solidFill>
                  <a:schemeClr val="bg1"/>
                </a:solidFill>
                <a:ea typeface="MS PGothic" panose="020B0600070205080204" pitchFamily="34" charset="-128"/>
              </a:rPr>
              <a:t>vaccine</a:t>
            </a:r>
            <a:endParaRPr lang="es-ES" altLang="en-US" sz="1244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3046590" y="2912533"/>
            <a:ext cx="3124200" cy="407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Processing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of Social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security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insurance</a:t>
            </a:r>
            <a:endParaRPr lang="es-ES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3059289" y="3877734"/>
            <a:ext cx="3124200" cy="36971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ANC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service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–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paper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work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for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lab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tests</a:t>
            </a:r>
            <a:endParaRPr lang="es-ES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3090334" y="4670778"/>
            <a:ext cx="3124200" cy="4148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Char char="-"/>
            </a:pP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Laboratory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 –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sampling</a:t>
            </a:r>
            <a:endParaRPr lang="es-ES_tradnl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ctr">
              <a:buFontTx/>
              <a:buChar char="-"/>
            </a:pPr>
            <a:r>
              <a:rPr lang="es-PE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Use of </a:t>
            </a:r>
            <a:r>
              <a:rPr lang="es-PE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venous</a:t>
            </a:r>
            <a:r>
              <a:rPr lang="es-PE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PE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blood</a:t>
            </a:r>
            <a:r>
              <a:rPr lang="es-PE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PE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for</a:t>
            </a:r>
            <a:r>
              <a:rPr lang="es-PE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HIV RT</a:t>
            </a:r>
            <a:endParaRPr lang="es-ES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2988733" y="5336822"/>
            <a:ext cx="3241323" cy="8029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ANC – 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tests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results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provided</a:t>
            </a:r>
            <a:endParaRPr lang="es-ES_tradnl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>
              <a:buFontTx/>
              <a:buChar char="-"/>
            </a:pP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Pen G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not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available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in ANC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services</a:t>
            </a:r>
            <a:endParaRPr lang="es-ES_tradnl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>
              <a:buFontTx/>
              <a:buChar char="-"/>
            </a:pP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Partners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not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treated</a:t>
            </a:r>
            <a:endParaRPr lang="es-ES_tradnl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>
              <a:buFontTx/>
              <a:buChar char="-"/>
            </a:pP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No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monitoring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of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patients</a:t>
            </a:r>
            <a:r>
              <a:rPr lang="es-ES_tradnl" altLang="en-US" sz="1400" dirty="0">
                <a:solidFill>
                  <a:schemeClr val="bg1"/>
                </a:solidFill>
                <a:ea typeface="MS PGothic" panose="020B0600070205080204" pitchFamily="34" charset="-128"/>
              </a:rPr>
              <a:t> in </a:t>
            </a:r>
            <a:r>
              <a:rPr lang="es-ES_tradnl" altLang="en-US" sz="1400" dirty="0" err="1">
                <a:solidFill>
                  <a:schemeClr val="bg1"/>
                </a:solidFill>
                <a:ea typeface="MS PGothic" panose="020B0600070205080204" pitchFamily="34" charset="-128"/>
              </a:rPr>
              <a:t>treatment</a:t>
            </a:r>
            <a:endParaRPr lang="es-ES" altLang="en-US" sz="14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6891867" y="2040467"/>
            <a:ext cx="313267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778" b="1">
                <a:ea typeface="MS PGothic" panose="020B0600070205080204" pitchFamily="34" charset="-128"/>
              </a:rPr>
              <a:t>1</a:t>
            </a:r>
            <a:endParaRPr lang="es-ES" altLang="en-US" sz="1778" b="1">
              <a:ea typeface="MS PGothic" panose="020B0600070205080204" pitchFamily="34" charset="-128"/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6949723" y="2875844"/>
            <a:ext cx="314677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778" b="1">
                <a:ea typeface="MS PGothic" panose="020B0600070205080204" pitchFamily="34" charset="-128"/>
              </a:rPr>
              <a:t>8</a:t>
            </a:r>
            <a:endParaRPr lang="es-ES" altLang="en-US" sz="1778" b="1">
              <a:ea typeface="MS PGothic" panose="020B0600070205080204" pitchFamily="34" charset="-128"/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949723" y="3833989"/>
            <a:ext cx="314677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778" b="1">
                <a:ea typeface="MS PGothic" panose="020B0600070205080204" pitchFamily="34" charset="-128"/>
              </a:rPr>
              <a:t>1</a:t>
            </a:r>
            <a:endParaRPr lang="es-ES" altLang="en-US" sz="1778" b="1">
              <a:ea typeface="MS PGothic" panose="020B0600070205080204" pitchFamily="34" charset="-128"/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6962423" y="4670778"/>
            <a:ext cx="3019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778" b="1">
                <a:ea typeface="MS PGothic" panose="020B0600070205080204" pitchFamily="34" charset="-128"/>
              </a:rPr>
              <a:t>2</a:t>
            </a:r>
            <a:endParaRPr lang="es-ES" altLang="en-US" sz="1778" b="1">
              <a:ea typeface="MS PGothic" panose="020B0600070205080204" pitchFamily="34" charset="-128"/>
            </a:endParaRP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848123" y="5500511"/>
            <a:ext cx="543277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778" b="1">
                <a:ea typeface="MS PGothic" panose="020B0600070205080204" pitchFamily="34" charset="-128"/>
              </a:rPr>
              <a:t>15</a:t>
            </a:r>
            <a:endParaRPr lang="es-ES" altLang="en-US" sz="1778" b="1">
              <a:ea typeface="MS PGothic" panose="020B0600070205080204" pitchFamily="34" charset="-128"/>
            </a:endParaRP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>
            <a:off x="6848123" y="5836356"/>
            <a:ext cx="5432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6537679" y="5971823"/>
            <a:ext cx="1023055" cy="335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en-US" sz="1244" b="1" dirty="0">
                <a:solidFill>
                  <a:schemeClr val="tx2"/>
                </a:solidFill>
                <a:ea typeface="MS PGothic" panose="020B0600070205080204" pitchFamily="34" charset="-128"/>
              </a:rPr>
              <a:t>27 </a:t>
            </a:r>
            <a:r>
              <a:rPr lang="es-ES_tradnl" altLang="en-US" sz="1244" b="1" dirty="0" err="1">
                <a:solidFill>
                  <a:schemeClr val="tx2"/>
                </a:solidFill>
                <a:ea typeface="MS PGothic" panose="020B0600070205080204" pitchFamily="34" charset="-128"/>
              </a:rPr>
              <a:t>days</a:t>
            </a:r>
            <a:endParaRPr lang="es-ES" altLang="en-US" sz="1244" b="1" dirty="0">
              <a:solidFill>
                <a:schemeClr val="tx2"/>
              </a:solidFill>
              <a:ea typeface="MS PGothic" panose="020B0600070205080204" pitchFamily="34" charset="-128"/>
            </a:endParaRPr>
          </a:p>
        </p:txBody>
      </p:sp>
      <p:sp>
        <p:nvSpPr>
          <p:cNvPr id="47129" name="AutoShape 25"/>
          <p:cNvSpPr>
            <a:spLocks/>
          </p:cNvSpPr>
          <p:nvPr/>
        </p:nvSpPr>
        <p:spPr bwMode="auto">
          <a:xfrm>
            <a:off x="7135990" y="2101145"/>
            <a:ext cx="296333" cy="3795889"/>
          </a:xfrm>
          <a:prstGeom prst="rightBrace">
            <a:avLst>
              <a:gd name="adj1" fmla="val 1200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133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7432323" y="3235678"/>
            <a:ext cx="1423811" cy="181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n-US" sz="1244" b="1">
                <a:ea typeface="MS PGothic" panose="020B0600070205080204" pitchFamily="34" charset="-128"/>
              </a:rPr>
              <a:t>Aproximately . 27 days have passed between the time when the patient came for the first time until the time when the patient received treatment</a:t>
            </a:r>
            <a:endParaRPr lang="es-ES" altLang="en-US" sz="1244" b="1">
              <a:ea typeface="MS PGothic" panose="020B0600070205080204" pitchFamily="34" charset="-128"/>
            </a:endParaRP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1078089" y="2516012"/>
            <a:ext cx="0" cy="39652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1078089" y="3533422"/>
            <a:ext cx="0" cy="4120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078089" y="4360334"/>
            <a:ext cx="0" cy="38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1078089" y="5159022"/>
            <a:ext cx="0" cy="4007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1718733" y="2315634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1718733" y="3211689"/>
            <a:ext cx="1327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1718733" y="4169834"/>
            <a:ext cx="13433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1718734" y="4934656"/>
            <a:ext cx="138712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1718733" y="5775678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6112934" y="2230967"/>
            <a:ext cx="8494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6156679" y="3077634"/>
            <a:ext cx="8494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>
            <a:off x="6184901" y="4044244"/>
            <a:ext cx="8494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6230057" y="4859867"/>
            <a:ext cx="7761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6230056" y="5691012"/>
            <a:ext cx="6180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" name="TextBox 1"/>
          <p:cNvSpPr txBox="1"/>
          <p:nvPr/>
        </p:nvSpPr>
        <p:spPr>
          <a:xfrm>
            <a:off x="5050227" y="6472611"/>
            <a:ext cx="397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Garcia P et al. </a:t>
            </a:r>
            <a:r>
              <a:rPr lang="en-GB" dirty="0" err="1" smtClean="0"/>
              <a:t>PLoS</a:t>
            </a:r>
            <a:r>
              <a:rPr lang="en-GB" dirty="0" smtClean="0"/>
              <a:t> One</a:t>
            </a:r>
            <a:r>
              <a:rPr lang="en-GB" dirty="0"/>
              <a:t> </a:t>
            </a:r>
            <a:r>
              <a:rPr lang="en-GB" dirty="0" smtClean="0"/>
              <a:t>2013;8:e66905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4208" y="6488152"/>
            <a:ext cx="41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Mabey </a:t>
            </a:r>
            <a:r>
              <a:rPr lang="en-GB" dirty="0"/>
              <a:t>et </a:t>
            </a:r>
            <a:r>
              <a:rPr lang="en-GB" dirty="0" smtClean="0"/>
              <a:t>al.  </a:t>
            </a:r>
            <a:r>
              <a:rPr lang="en-GB" dirty="0" err="1" smtClean="0"/>
              <a:t>PLoS</a:t>
            </a:r>
            <a:r>
              <a:rPr lang="en-GB" dirty="0" smtClean="0"/>
              <a:t> </a:t>
            </a:r>
            <a:r>
              <a:rPr lang="en-GB" dirty="0"/>
              <a:t>Med 2012;9:e1001233.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229" y="185780"/>
            <a:ext cx="89326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POC Testing Lessons Learnt </a:t>
            </a:r>
            <a:r>
              <a:rPr lang="en-GB" sz="2800" b="1" dirty="0" smtClean="0">
                <a:solidFill>
                  <a:schemeClr val="tx2"/>
                </a:solidFill>
              </a:rPr>
              <a:t>2: </a:t>
            </a:r>
            <a:r>
              <a:rPr lang="es-PE" altLang="en-US" sz="2800" b="1" dirty="0" err="1" smtClean="0">
                <a:solidFill>
                  <a:schemeClr val="tx2"/>
                </a:solidFill>
                <a:ea typeface="MS PGothic" panose="020B0600070205080204" pitchFamily="34" charset="-128"/>
              </a:rPr>
              <a:t>Catalyst</a:t>
            </a:r>
            <a:r>
              <a:rPr lang="es-PE" altLang="en-US" sz="2800" b="1" dirty="0" smtClean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PE" altLang="en-US" sz="2800" b="1" dirty="0" err="1">
                <a:solidFill>
                  <a:schemeClr val="tx2"/>
                </a:solidFill>
                <a:ea typeface="MS PGothic" panose="020B0600070205080204" pitchFamily="34" charset="-128"/>
              </a:rPr>
              <a:t>for</a:t>
            </a:r>
            <a:r>
              <a:rPr lang="es-PE" altLang="en-US" sz="2800" b="1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PE" altLang="en-US" sz="2800" b="1" dirty="0" err="1">
                <a:solidFill>
                  <a:schemeClr val="tx2"/>
                </a:solidFill>
                <a:ea typeface="MS PGothic" panose="020B0600070205080204" pitchFamily="34" charset="-128"/>
              </a:rPr>
              <a:t>Health</a:t>
            </a:r>
            <a:r>
              <a:rPr lang="es-PE" altLang="en-US" sz="2800" b="1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PE" altLang="en-US" sz="2800" b="1" dirty="0" err="1">
                <a:solidFill>
                  <a:schemeClr val="tx2"/>
                </a:solidFill>
                <a:ea typeface="MS PGothic" panose="020B0600070205080204" pitchFamily="34" charset="-128"/>
              </a:rPr>
              <a:t>System</a:t>
            </a:r>
            <a:r>
              <a:rPr lang="es-PE" altLang="en-US" sz="2800" b="1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  <a:r>
              <a:rPr lang="es-PE" altLang="en-US" sz="2800" b="1" dirty="0" err="1" smtClean="0">
                <a:solidFill>
                  <a:schemeClr val="tx2"/>
                </a:solidFill>
                <a:ea typeface="MS PGothic" panose="020B0600070205080204" pitchFamily="34" charset="-128"/>
              </a:rPr>
              <a:t>Strengthening</a:t>
            </a:r>
            <a:r>
              <a:rPr lang="es-PE" altLang="en-US" sz="2800" b="1" dirty="0" smtClean="0">
                <a:solidFill>
                  <a:schemeClr val="tx2"/>
                </a:solidFill>
                <a:ea typeface="MS PGothic" panose="020B0600070205080204" pitchFamily="34" charset="-128"/>
              </a:rPr>
              <a:t> (</a:t>
            </a:r>
            <a:r>
              <a:rPr lang="es-PE" altLang="en-US" sz="2800" b="1" dirty="0" err="1" smtClean="0">
                <a:solidFill>
                  <a:schemeClr val="tx2"/>
                </a:solidFill>
                <a:ea typeface="MS PGothic" panose="020B0600070205080204" pitchFamily="34" charset="-128"/>
              </a:rPr>
              <a:t>e.g</a:t>
            </a:r>
            <a:r>
              <a:rPr lang="es-PE" altLang="en-US" sz="2800" b="1" dirty="0" smtClean="0">
                <a:solidFill>
                  <a:schemeClr val="tx2"/>
                </a:solidFill>
                <a:ea typeface="MS PGothic" panose="020B0600070205080204" pitchFamily="34" charset="-128"/>
              </a:rPr>
              <a:t>. PERU Cisne Project)</a:t>
            </a:r>
            <a:endParaRPr lang="es-PE" altLang="en-US" sz="2800" b="1" dirty="0">
              <a:solidFill>
                <a:schemeClr val="tx2"/>
              </a:solidFill>
              <a:ea typeface="MS PGothic" panose="020B0600070205080204" pitchFamily="34" charset="-128"/>
            </a:endParaRPr>
          </a:p>
          <a:p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68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3029" y="1378233"/>
            <a:ext cx="7567704" cy="5323011"/>
            <a:chOff x="499" y="323"/>
            <a:chExt cx="5284" cy="3878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134" y="3113"/>
              <a:ext cx="2137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Procurement </a:t>
              </a:r>
              <a:r>
                <a:rPr lang="en-GB" dirty="0" smtClean="0"/>
                <a:t>of cartridges</a:t>
              </a:r>
              <a:endParaRPr lang="en-US" dirty="0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088" y="1003"/>
              <a:ext cx="3606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/>
                <a:t>Start-up training and supplies</a:t>
              </a:r>
              <a:endParaRPr lang="en-US" dirty="0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111" y="1366"/>
              <a:ext cx="2563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/>
                <a:t>Healthcare Provider Training</a:t>
              </a:r>
              <a:endParaRPr lang="en-US" dirty="0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111" y="1661"/>
              <a:ext cx="3198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/>
                <a:t>Supervision and refresher training</a:t>
              </a:r>
              <a:endParaRPr lang="en-US" dirty="0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111" y="1956"/>
              <a:ext cx="2563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/>
                <a:t>External </a:t>
              </a:r>
              <a:r>
                <a:rPr lang="en-GB" b="1" dirty="0" smtClean="0"/>
                <a:t>quality assurance</a:t>
              </a:r>
              <a:endParaRPr lang="en-US" b="1" dirty="0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111" y="2183"/>
              <a:ext cx="3357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smtClean="0"/>
                <a:t>Laboratory </a:t>
              </a:r>
              <a:r>
                <a:rPr lang="en-GB" dirty="0"/>
                <a:t>monitoring</a:t>
              </a:r>
              <a:endParaRPr lang="en-US" dirty="0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111" y="2387"/>
              <a:ext cx="4672" cy="26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Procurement of </a:t>
              </a:r>
              <a:r>
                <a:rPr lang="en-GB" dirty="0" smtClean="0"/>
                <a:t>consumables</a:t>
              </a:r>
              <a:endParaRPr lang="en-US" dirty="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499" y="1979"/>
              <a:ext cx="589" cy="205"/>
            </a:xfrm>
            <a:prstGeom prst="rect">
              <a:avLst/>
            </a:prstGeom>
            <a:solidFill>
              <a:srgbClr val="47F147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499" y="1593"/>
              <a:ext cx="589" cy="3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499" y="2183"/>
              <a:ext cx="589" cy="251"/>
            </a:xfrm>
            <a:prstGeom prst="rect">
              <a:avLst/>
            </a:prstGeom>
            <a:solidFill>
              <a:srgbClr val="57DEE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499" y="595"/>
              <a:ext cx="589" cy="772"/>
            </a:xfrm>
            <a:prstGeom prst="rect">
              <a:avLst/>
            </a:prstGeom>
            <a:solidFill>
              <a:srgbClr val="EF49CB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499" y="1366"/>
              <a:ext cx="589" cy="227"/>
            </a:xfrm>
            <a:prstGeom prst="rect">
              <a:avLst/>
            </a:prstGeom>
            <a:solidFill>
              <a:srgbClr val="FBAA3D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99" y="2432"/>
              <a:ext cx="589" cy="160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99" y="2591"/>
              <a:ext cx="589" cy="1610"/>
            </a:xfrm>
            <a:prstGeom prst="rect">
              <a:avLst/>
            </a:prstGeom>
            <a:solidFill>
              <a:srgbClr val="FD0707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499" y="323"/>
              <a:ext cx="589" cy="295"/>
            </a:xfrm>
            <a:prstGeom prst="rect">
              <a:avLst/>
            </a:prstGeom>
            <a:solidFill>
              <a:srgbClr val="660033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088" y="391"/>
              <a:ext cx="3606" cy="24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Transport and storage</a:t>
              </a:r>
              <a:endParaRPr lang="en-US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5709412" y="1864573"/>
            <a:ext cx="2923741" cy="401044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-26461"/>
            <a:ext cx="7674429" cy="1675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defTabSz="1042988"/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POC Testing Lessons Learnt 3: Quality Assurance must be part of the POC testing budget</a:t>
            </a:r>
            <a:br>
              <a:rPr lang="en-GB" sz="2800" b="1" dirty="0" smtClean="0">
                <a:solidFill>
                  <a:schemeClr val="bg1"/>
                </a:solidFill>
                <a:latin typeface="+mj-lt"/>
              </a:rPr>
            </a:b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62982"/>
              </p:ext>
            </p:extLst>
          </p:nvPr>
        </p:nvGraphicFramePr>
        <p:xfrm>
          <a:off x="-6053" y="1749576"/>
          <a:ext cx="9164638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5955321" imgH="3170549" progId="Word.Document.12">
                  <p:embed/>
                </p:oleObj>
              </mc:Choice>
              <mc:Fallback>
                <p:oleObj name="Document" r:id="rId3" imgW="5955321" imgH="3170549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053" y="1749576"/>
                        <a:ext cx="9164638" cy="489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0628" y="78958"/>
            <a:ext cx="7674429" cy="151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defTabSz="1042988"/>
            <a:r>
              <a:rPr lang="en-GB" b="1" dirty="0" smtClean="0">
                <a:solidFill>
                  <a:schemeClr val="bg1"/>
                </a:solidFill>
                <a:latin typeface="+mj-lt"/>
              </a:rPr>
              <a:t>POC Testing Lessons Learnt 4: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  <a:latin typeface="+mj-lt"/>
              </a:rPr>
              <a:t>Funding and Architecture</a:t>
            </a:r>
            <a:br>
              <a:rPr lang="en-GB" b="1" dirty="0" smtClean="0">
                <a:solidFill>
                  <a:schemeClr val="bg1"/>
                </a:solidFill>
                <a:latin typeface="+mj-lt"/>
              </a:rPr>
            </a:b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10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8910" y="141288"/>
            <a:ext cx="8369300" cy="10334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Point-of-care Diagnostics</a:t>
            </a:r>
            <a:endParaRPr lang="en-GB" alt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360" y="1592103"/>
            <a:ext cx="7772400" cy="34777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point of care (POC) testing for STIs?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altLang="en-US" sz="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 from implementation of POC testing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 to dream: can we improve POC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testing if we have better POC tests?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alt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43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9" y="144010"/>
            <a:ext cx="8369300" cy="1033462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WHO RHR: STI POC Initiative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08" t="17765" r="22036" b="12321"/>
          <a:stretch/>
        </p:blipFill>
        <p:spPr>
          <a:xfrm>
            <a:off x="619952" y="1177473"/>
            <a:ext cx="6951643" cy="47915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5989" y="6227608"/>
            <a:ext cx="7424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err="1" smtClean="0">
                <a:solidFill>
                  <a:srgbClr val="642A8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Toskin</a:t>
            </a:r>
            <a:r>
              <a:rPr lang="en-GB" dirty="0" smtClean="0">
                <a:solidFill>
                  <a:srgbClr val="642A8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 I et al.</a:t>
            </a:r>
            <a:r>
              <a:rPr lang="en-GB" dirty="0"/>
              <a:t> Advancing point of care diagnostics for the control and prevention of STIs: the way </a:t>
            </a:r>
            <a:r>
              <a:rPr lang="en-GB" dirty="0" smtClean="0"/>
              <a:t>forward.  Sex </a:t>
            </a:r>
            <a:r>
              <a:rPr lang="en-GB" dirty="0" err="1"/>
              <a:t>Transm</a:t>
            </a:r>
            <a:r>
              <a:rPr lang="en-GB" dirty="0"/>
              <a:t> Infect </a:t>
            </a:r>
            <a:r>
              <a:rPr lang="en-GB" dirty="0" smtClean="0"/>
              <a:t>2017;93:S81–S88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803"/>
            <a:ext cx="8369300" cy="10334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Performance of Multiplex Tests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43" y="6261233"/>
            <a:ext cx="674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400" dirty="0"/>
              <a:t>Fisher DG</a:t>
            </a:r>
            <a:r>
              <a:rPr lang="en-GB" sz="1400" dirty="0" smtClean="0"/>
              <a:t>, et al. </a:t>
            </a:r>
            <a:r>
              <a:rPr lang="en-GB" sz="1400" dirty="0" smtClean="0">
                <a:hlinkClick r:id="rId2" tooltip="Open forum infectious diseases."/>
              </a:rPr>
              <a:t>Open </a:t>
            </a:r>
            <a:r>
              <a:rPr lang="en-GB" sz="1400" dirty="0">
                <a:hlinkClick r:id="rId2" tooltip="Open forum infectious diseases."/>
              </a:rPr>
              <a:t>Forum Infect Dis.</a:t>
            </a:r>
            <a:r>
              <a:rPr lang="en-GB" sz="1400" dirty="0"/>
              <a:t> 2015 Jul 7;2(3):ofv101. </a:t>
            </a:r>
            <a:r>
              <a:rPr lang="en-GB" sz="1400" dirty="0" err="1"/>
              <a:t>doi</a:t>
            </a:r>
            <a:r>
              <a:rPr lang="en-GB" sz="1400" dirty="0"/>
              <a:t>: 10.1093/</a:t>
            </a:r>
            <a:r>
              <a:rPr lang="en-GB" sz="1400" dirty="0" err="1"/>
              <a:t>ofid</a:t>
            </a:r>
            <a:r>
              <a:rPr lang="en-GB" sz="1400" dirty="0"/>
              <a:t>/ofv101</a:t>
            </a:r>
            <a:r>
              <a:rPr lang="en-GB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747" y="5456621"/>
            <a:ext cx="349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Reader available for </a:t>
            </a:r>
            <a:r>
              <a:rPr lang="en-GB" dirty="0" err="1" smtClean="0"/>
              <a:t>ChemBio</a:t>
            </a:r>
            <a:r>
              <a:rPr lang="en-GB" dirty="0" smtClean="0"/>
              <a:t> tests 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6286" t="47469" r="16353" b="11562"/>
          <a:stretch/>
        </p:blipFill>
        <p:spPr bwMode="auto">
          <a:xfrm>
            <a:off x="279400" y="1455857"/>
            <a:ext cx="8223250" cy="4258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5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608" y="4267199"/>
            <a:ext cx="3836935" cy="25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Title 17"/>
          <p:cNvSpPr>
            <a:spLocks noGrp="1"/>
          </p:cNvSpPr>
          <p:nvPr>
            <p:ph type="title"/>
          </p:nvPr>
        </p:nvSpPr>
        <p:spPr>
          <a:xfrm>
            <a:off x="19418" y="36249"/>
            <a:ext cx="7661709" cy="1143001"/>
          </a:xfrm>
        </p:spPr>
        <p:txBody>
          <a:bodyPr anchor="t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Ongoing evolution of POC Testing in </a:t>
            </a:r>
            <a:br>
              <a:rPr lang="en-US" sz="32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models of more client-friendly STI Services 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375" name="TextBox 20"/>
          <p:cNvSpPr txBox="1">
            <a:spLocks noChangeArrowheads="1"/>
          </p:cNvSpPr>
          <p:nvPr/>
        </p:nvSpPr>
        <p:spPr bwMode="auto">
          <a:xfrm>
            <a:off x="511514" y="5801274"/>
            <a:ext cx="368372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itchFamily="34" charset="0"/>
              </a:rPr>
              <a:t>HIV 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viral load, early </a:t>
            </a:r>
            <a:r>
              <a:rPr lang="en-US" sz="1600" b="1" dirty="0">
                <a:solidFill>
                  <a:schemeClr val="accent1"/>
                </a:solidFill>
                <a:latin typeface="Calibri" pitchFamily="34" charset="0"/>
              </a:rPr>
              <a:t>infant diagnosis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, HCV, CT/Ng</a:t>
            </a:r>
            <a:r>
              <a:rPr lang="en-US" sz="1600" b="1" dirty="0">
                <a:solidFill>
                  <a:schemeClr val="accent1"/>
                </a:solidFill>
                <a:latin typeface="Calibri" pitchFamily="34" charset="0"/>
              </a:rPr>
              <a:t>, 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HPV, Trichomonas</a:t>
            </a:r>
            <a:endParaRPr lang="en-US" sz="1600" b="1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en-US" sz="1600" b="1" dirty="0">
                <a:latin typeface="Calibri" pitchFamily="34" charset="0"/>
              </a:rPr>
              <a:t>MTB/RIF, Flu A, B/RSV, MRSA, </a:t>
            </a:r>
          </a:p>
          <a:p>
            <a:r>
              <a:rPr lang="en-US" sz="1600" b="1" i="1" dirty="0">
                <a:latin typeface="Calibri" pitchFamily="34" charset="0"/>
              </a:rPr>
              <a:t>C. difficile</a:t>
            </a:r>
            <a:r>
              <a:rPr lang="en-US" sz="1600" b="1" dirty="0">
                <a:latin typeface="Calibri" pitchFamily="34" charset="0"/>
              </a:rPr>
              <a:t>, Norovirus</a:t>
            </a:r>
            <a:r>
              <a:rPr lang="en-US" sz="1600" b="1" dirty="0" smtClean="0">
                <a:latin typeface="Calibri" pitchFamily="34" charset="0"/>
              </a:rPr>
              <a:t>, </a:t>
            </a:r>
            <a:r>
              <a:rPr lang="en-US" sz="1600" b="1" dirty="0">
                <a:latin typeface="Calibri" pitchFamily="34" charset="0"/>
              </a:rPr>
              <a:t>Group B Strep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96" y="5290457"/>
            <a:ext cx="1509856" cy="154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377" y="1381547"/>
            <a:ext cx="8890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Crowdsourcing for means of promoting uptake of syphilis testing in MSM in China and Hep testing worldwide</a:t>
            </a:r>
          </a:p>
          <a:p>
            <a:r>
              <a:rPr lang="en-GB" sz="2000" b="1" dirty="0" smtClean="0"/>
              <a:t>      </a:t>
            </a:r>
            <a:r>
              <a:rPr lang="en-GB" sz="2000" dirty="0"/>
              <a:t>Ref: Tucker JD, Fenton KA. Lancet HIV, 2018, 5: e113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eSexual</a:t>
            </a:r>
            <a:r>
              <a:rPr lang="en-GB" sz="2400" b="1" dirty="0" smtClean="0"/>
              <a:t> Health Clinic system</a:t>
            </a:r>
          </a:p>
          <a:p>
            <a:r>
              <a:rPr lang="en-GB" sz="2000" b="1" dirty="0" smtClean="0"/>
              <a:t>      </a:t>
            </a:r>
            <a:r>
              <a:rPr lang="en-GB" sz="2000" dirty="0" smtClean="0"/>
              <a:t>Ref. </a:t>
            </a:r>
            <a:r>
              <a:rPr lang="en-GB" sz="2000" dirty="0" err="1" smtClean="0"/>
              <a:t>Estcourt</a:t>
            </a:r>
            <a:r>
              <a:rPr lang="en-GB" sz="2000" dirty="0" smtClean="0"/>
              <a:t> CS et al. Lancet 2017 2:e182-190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67376" y="4267199"/>
            <a:ext cx="51142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Dean Street </a:t>
            </a:r>
            <a:r>
              <a:rPr lang="en-GB" sz="2400" b="1" dirty="0" smtClean="0"/>
              <a:t>Express Clinic </a:t>
            </a:r>
            <a:r>
              <a:rPr lang="en-GB" sz="2400" b="1" dirty="0"/>
              <a:t>model:</a:t>
            </a:r>
            <a:br>
              <a:rPr lang="en-GB" sz="2400" b="1" dirty="0"/>
            </a:br>
            <a:r>
              <a:rPr lang="en-GB" sz="2400" b="1" dirty="0"/>
              <a:t>Rapid anonymous STI </a:t>
            </a:r>
            <a:r>
              <a:rPr lang="en-GB" sz="2400" b="1" dirty="0" smtClean="0"/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b="1" dirty="0"/>
          </a:p>
          <a:p>
            <a:r>
              <a:rPr lang="en-GB" sz="2000" dirty="0" smtClean="0"/>
              <a:t>     Ref:  Whitlock et al. </a:t>
            </a:r>
            <a:r>
              <a:rPr lang="en-GB" sz="2000" dirty="0" err="1" smtClean="0"/>
              <a:t>Int</a:t>
            </a:r>
            <a:r>
              <a:rPr lang="en-GB" sz="2000" dirty="0" smtClean="0"/>
              <a:t> J STD AIDS Oct 2017</a:t>
            </a:r>
            <a:r>
              <a:rPr lang="en-US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5889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9376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Smart Phone based Diagnostics 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315" name="Picture 4" descr="C:\backup jan 2012\companies\OrangeLife\SAM_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292600"/>
            <a:ext cx="14398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backup jan 2012\companies\OrangeLife\DSC00722.JPG"/>
          <p:cNvPicPr>
            <a:picLocks noChangeAspect="1" noChangeArrowheads="1"/>
          </p:cNvPicPr>
          <p:nvPr/>
        </p:nvPicPr>
        <p:blipFill>
          <a:blip r:embed="rId3" cstate="print"/>
          <a:srcRect l="12086" t="58623" r="12502" b="10403"/>
          <a:stretch>
            <a:fillRect/>
          </a:stretch>
        </p:blipFill>
        <p:spPr bwMode="auto">
          <a:xfrm>
            <a:off x="6722690" y="3679180"/>
            <a:ext cx="18097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7553" t="34705" r="16022" b="15839"/>
          <a:stretch>
            <a:fillRect/>
          </a:stretch>
        </p:blipFill>
        <p:spPr>
          <a:xfrm>
            <a:off x="233963" y="1628800"/>
            <a:ext cx="6230331" cy="4752528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 l="53246" t="34279" r="18436" b="22540"/>
          <a:stretch>
            <a:fillRect/>
          </a:stretch>
        </p:blipFill>
        <p:spPr bwMode="auto">
          <a:xfrm>
            <a:off x="6588224" y="1700783"/>
            <a:ext cx="2233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7" y="123240"/>
            <a:ext cx="7751832" cy="8863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Convergence of Technologies: an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opportunity for automated surveillance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2"/>
          <p:cNvGrpSpPr/>
          <p:nvPr/>
        </p:nvGrpSpPr>
        <p:grpSpPr>
          <a:xfrm>
            <a:off x="531898" y="1316892"/>
            <a:ext cx="4100247" cy="3865978"/>
            <a:chOff x="371878" y="1616214"/>
            <a:chExt cx="4100247" cy="3865978"/>
          </a:xfrm>
        </p:grpSpPr>
        <p:sp>
          <p:nvSpPr>
            <p:cNvPr id="55" name="Oval 54"/>
            <p:cNvSpPr/>
            <p:nvPr/>
          </p:nvSpPr>
          <p:spPr>
            <a:xfrm>
              <a:off x="1280507" y="2567230"/>
              <a:ext cx="2243507" cy="224350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/>
                </a:solidFill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001300" y="4521899"/>
              <a:ext cx="914400" cy="914400"/>
              <a:chOff x="1001300" y="4521899"/>
              <a:chExt cx="914400" cy="9144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01300" y="4521899"/>
                <a:ext cx="914400" cy="91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9" name="Group 45"/>
              <p:cNvGrpSpPr/>
              <p:nvPr/>
            </p:nvGrpSpPr>
            <p:grpSpPr>
              <a:xfrm>
                <a:off x="1033665" y="4554264"/>
                <a:ext cx="849670" cy="849670"/>
                <a:chOff x="1024386" y="4568744"/>
                <a:chExt cx="849670" cy="849670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024386" y="4568744"/>
                  <a:ext cx="849670" cy="8496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26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172981" y="4706335"/>
                  <a:ext cx="552478" cy="55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01" h="862013">
                      <a:moveTo>
                        <a:pt x="339688" y="551599"/>
                      </a:moveTo>
                      <a:cubicBezTo>
                        <a:pt x="336200" y="550660"/>
                        <a:pt x="332712" y="552270"/>
                        <a:pt x="329224" y="555624"/>
                      </a:cubicBezTo>
                      <a:lnTo>
                        <a:pt x="318760" y="571723"/>
                      </a:lnTo>
                      <a:cubicBezTo>
                        <a:pt x="317687" y="576955"/>
                        <a:pt x="320907" y="582723"/>
                        <a:pt x="322785" y="587017"/>
                      </a:cubicBezTo>
                      <a:cubicBezTo>
                        <a:pt x="324663" y="591310"/>
                        <a:pt x="331370" y="593322"/>
                        <a:pt x="330029" y="597481"/>
                      </a:cubicBezTo>
                      <a:cubicBezTo>
                        <a:pt x="328687" y="601641"/>
                        <a:pt x="318894" y="606739"/>
                        <a:pt x="314735" y="611971"/>
                      </a:cubicBezTo>
                      <a:cubicBezTo>
                        <a:pt x="310576" y="617202"/>
                        <a:pt x="308563" y="620288"/>
                        <a:pt x="303465" y="629679"/>
                      </a:cubicBezTo>
                      <a:cubicBezTo>
                        <a:pt x="298368" y="639070"/>
                        <a:pt x="292062" y="654230"/>
                        <a:pt x="284147" y="668317"/>
                      </a:cubicBezTo>
                      <a:cubicBezTo>
                        <a:pt x="276232" y="682403"/>
                        <a:pt x="261340" y="698637"/>
                        <a:pt x="255974" y="714199"/>
                      </a:cubicBezTo>
                      <a:cubicBezTo>
                        <a:pt x="250607" y="729762"/>
                        <a:pt x="252754" y="745727"/>
                        <a:pt x="251949" y="761691"/>
                      </a:cubicBezTo>
                      <a:cubicBezTo>
                        <a:pt x="251144" y="777656"/>
                        <a:pt x="252351" y="796036"/>
                        <a:pt x="251143" y="809989"/>
                      </a:cubicBezTo>
                      <a:cubicBezTo>
                        <a:pt x="249937" y="823941"/>
                        <a:pt x="245778" y="837357"/>
                        <a:pt x="244705" y="845406"/>
                      </a:cubicBezTo>
                      <a:cubicBezTo>
                        <a:pt x="243631" y="853456"/>
                        <a:pt x="243095" y="855603"/>
                        <a:pt x="244705" y="858286"/>
                      </a:cubicBezTo>
                      <a:cubicBezTo>
                        <a:pt x="245509" y="859627"/>
                        <a:pt x="245945" y="860298"/>
                        <a:pt x="247169" y="860701"/>
                      </a:cubicBezTo>
                      <a:lnTo>
                        <a:pt x="254364" y="861506"/>
                      </a:lnTo>
                      <a:cubicBezTo>
                        <a:pt x="262279" y="862042"/>
                        <a:pt x="277305" y="862310"/>
                        <a:pt x="292196" y="861506"/>
                      </a:cubicBezTo>
                      <a:cubicBezTo>
                        <a:pt x="307088" y="860701"/>
                        <a:pt x="333115" y="857749"/>
                        <a:pt x="343713" y="856676"/>
                      </a:cubicBezTo>
                      <a:cubicBezTo>
                        <a:pt x="343747" y="856684"/>
                        <a:pt x="352708" y="858681"/>
                        <a:pt x="355787" y="855066"/>
                      </a:cubicBezTo>
                      <a:cubicBezTo>
                        <a:pt x="358873" y="851443"/>
                        <a:pt x="361288" y="845675"/>
                        <a:pt x="362227" y="834943"/>
                      </a:cubicBezTo>
                      <a:cubicBezTo>
                        <a:pt x="363166" y="824210"/>
                        <a:pt x="363568" y="808110"/>
                        <a:pt x="361422" y="790670"/>
                      </a:cubicBezTo>
                      <a:cubicBezTo>
                        <a:pt x="359275" y="773229"/>
                        <a:pt x="352299" y="754313"/>
                        <a:pt x="349348" y="730298"/>
                      </a:cubicBezTo>
                      <a:cubicBezTo>
                        <a:pt x="346396" y="706284"/>
                        <a:pt x="344786" y="666439"/>
                        <a:pt x="343713" y="646584"/>
                      </a:cubicBezTo>
                      <a:cubicBezTo>
                        <a:pt x="342640" y="626728"/>
                        <a:pt x="342505" y="619886"/>
                        <a:pt x="342908" y="611166"/>
                      </a:cubicBezTo>
                      <a:cubicBezTo>
                        <a:pt x="343310" y="602446"/>
                        <a:pt x="343713" y="600299"/>
                        <a:pt x="346128" y="594262"/>
                      </a:cubicBezTo>
                      <a:cubicBezTo>
                        <a:pt x="348543" y="588224"/>
                        <a:pt x="356727" y="580443"/>
                        <a:pt x="357397" y="574942"/>
                      </a:cubicBezTo>
                      <a:cubicBezTo>
                        <a:pt x="358068" y="569442"/>
                        <a:pt x="353104" y="565149"/>
                        <a:pt x="350153" y="561258"/>
                      </a:cubicBezTo>
                      <a:close/>
                      <a:moveTo>
                        <a:pt x="287206" y="507649"/>
                      </a:moveTo>
                      <a:cubicBezTo>
                        <a:pt x="299226" y="561742"/>
                        <a:pt x="284201" y="574621"/>
                        <a:pt x="274326" y="617123"/>
                      </a:cubicBezTo>
                      <a:cubicBezTo>
                        <a:pt x="272445" y="626330"/>
                        <a:pt x="270907" y="639718"/>
                        <a:pt x="269556" y="655910"/>
                      </a:cubicBezTo>
                      <a:cubicBezTo>
                        <a:pt x="284442" y="632717"/>
                        <a:pt x="299146" y="601494"/>
                        <a:pt x="316184" y="596515"/>
                      </a:cubicBezTo>
                      <a:cubicBezTo>
                        <a:pt x="314038" y="589217"/>
                        <a:pt x="305451" y="583528"/>
                        <a:pt x="306524" y="574621"/>
                      </a:cubicBezTo>
                      <a:cubicBezTo>
                        <a:pt x="307147" y="563679"/>
                        <a:pt x="314405" y="554950"/>
                        <a:pt x="319949" y="545622"/>
                      </a:cubicBezTo>
                      <a:cubicBezTo>
                        <a:pt x="307786" y="539695"/>
                        <a:pt x="298568" y="525281"/>
                        <a:pt x="287206" y="507649"/>
                      </a:cubicBezTo>
                      <a:close/>
                      <a:moveTo>
                        <a:pt x="264023" y="488330"/>
                      </a:moveTo>
                      <a:cubicBezTo>
                        <a:pt x="251143" y="497345"/>
                        <a:pt x="249856" y="517952"/>
                        <a:pt x="240841" y="523104"/>
                      </a:cubicBezTo>
                      <a:cubicBezTo>
                        <a:pt x="177304" y="542852"/>
                        <a:pt x="103463" y="578055"/>
                        <a:pt x="46365" y="613259"/>
                      </a:cubicBezTo>
                      <a:cubicBezTo>
                        <a:pt x="17601" y="630002"/>
                        <a:pt x="12021" y="649320"/>
                        <a:pt x="6440" y="682806"/>
                      </a:cubicBezTo>
                      <a:lnTo>
                        <a:pt x="0" y="793568"/>
                      </a:lnTo>
                      <a:cubicBezTo>
                        <a:pt x="60532" y="849807"/>
                        <a:pt x="154551" y="840362"/>
                        <a:pt x="230537" y="859252"/>
                      </a:cubicBezTo>
                      <a:cubicBezTo>
                        <a:pt x="242128" y="755359"/>
                        <a:pt x="233113" y="597374"/>
                        <a:pt x="265311" y="542422"/>
                      </a:cubicBezTo>
                      <a:close/>
                      <a:moveTo>
                        <a:pt x="473953" y="438101"/>
                      </a:moveTo>
                      <a:cubicBezTo>
                        <a:pt x="449999" y="476765"/>
                        <a:pt x="395188" y="525303"/>
                        <a:pt x="351750" y="542487"/>
                      </a:cubicBezTo>
                      <a:cubicBezTo>
                        <a:pt x="364570" y="553524"/>
                        <a:pt x="369815" y="566569"/>
                        <a:pt x="371564" y="577519"/>
                      </a:cubicBezTo>
                      <a:cubicBezTo>
                        <a:pt x="371510" y="588305"/>
                        <a:pt x="363407" y="591042"/>
                        <a:pt x="359329" y="597803"/>
                      </a:cubicBezTo>
                      <a:cubicBezTo>
                        <a:pt x="364928" y="652187"/>
                        <a:pt x="355161" y="701683"/>
                        <a:pt x="373271" y="759858"/>
                      </a:cubicBezTo>
                      <a:cubicBezTo>
                        <a:pt x="382583" y="726860"/>
                        <a:pt x="394118" y="694072"/>
                        <a:pt x="406981" y="659624"/>
                      </a:cubicBezTo>
                      <a:cubicBezTo>
                        <a:pt x="434458" y="598661"/>
                        <a:pt x="476100" y="510653"/>
                        <a:pt x="473953" y="438101"/>
                      </a:cubicBezTo>
                      <a:close/>
                      <a:moveTo>
                        <a:pt x="444331" y="425221"/>
                      </a:moveTo>
                      <a:cubicBezTo>
                        <a:pt x="417365" y="457420"/>
                        <a:pt x="365446" y="490423"/>
                        <a:pt x="342908" y="490423"/>
                      </a:cubicBezTo>
                      <a:cubicBezTo>
                        <a:pt x="312722" y="489752"/>
                        <a:pt x="309100" y="473787"/>
                        <a:pt x="292196" y="465469"/>
                      </a:cubicBezTo>
                      <a:cubicBezTo>
                        <a:pt x="308026" y="468152"/>
                        <a:pt x="323455" y="474056"/>
                        <a:pt x="339687" y="473519"/>
                      </a:cubicBezTo>
                      <a:cubicBezTo>
                        <a:pt x="376180" y="473116"/>
                        <a:pt x="416695" y="446955"/>
                        <a:pt x="444331" y="425221"/>
                      </a:cubicBezTo>
                      <a:close/>
                      <a:moveTo>
                        <a:pt x="488121" y="409767"/>
                      </a:moveTo>
                      <a:cubicBezTo>
                        <a:pt x="533198" y="465576"/>
                        <a:pt x="410846" y="692681"/>
                        <a:pt x="376072" y="855388"/>
                      </a:cubicBezTo>
                      <a:cubicBezTo>
                        <a:pt x="489409" y="838216"/>
                        <a:pt x="600169" y="850665"/>
                        <a:pt x="716082" y="803871"/>
                      </a:cubicBezTo>
                      <a:cubicBezTo>
                        <a:pt x="761588" y="800437"/>
                        <a:pt x="808382" y="816321"/>
                        <a:pt x="852601" y="793568"/>
                      </a:cubicBezTo>
                      <a:cubicBezTo>
                        <a:pt x="845303" y="743338"/>
                        <a:pt x="867627" y="646745"/>
                        <a:pt x="772750" y="588788"/>
                      </a:cubicBezTo>
                      <a:cubicBezTo>
                        <a:pt x="729391" y="552726"/>
                        <a:pt x="648681" y="519241"/>
                        <a:pt x="565395" y="492193"/>
                      </a:cubicBezTo>
                      <a:cubicBezTo>
                        <a:pt x="534486" y="468582"/>
                        <a:pt x="515167" y="433379"/>
                        <a:pt x="488121" y="409767"/>
                      </a:cubicBezTo>
                      <a:close/>
                      <a:moveTo>
                        <a:pt x="314467" y="207"/>
                      </a:moveTo>
                      <a:cubicBezTo>
                        <a:pt x="302302" y="922"/>
                        <a:pt x="297652" y="4142"/>
                        <a:pt x="285488" y="8794"/>
                      </a:cubicBezTo>
                      <a:cubicBezTo>
                        <a:pt x="273325" y="13444"/>
                        <a:pt x="253826" y="20241"/>
                        <a:pt x="241485" y="28112"/>
                      </a:cubicBezTo>
                      <a:cubicBezTo>
                        <a:pt x="229142" y="35983"/>
                        <a:pt x="220377" y="43853"/>
                        <a:pt x="211433" y="56017"/>
                      </a:cubicBezTo>
                      <a:cubicBezTo>
                        <a:pt x="202489" y="68180"/>
                        <a:pt x="193724" y="87320"/>
                        <a:pt x="187821" y="101095"/>
                      </a:cubicBezTo>
                      <a:cubicBezTo>
                        <a:pt x="181919" y="114868"/>
                        <a:pt x="176194" y="121665"/>
                        <a:pt x="176015" y="138658"/>
                      </a:cubicBezTo>
                      <a:cubicBezTo>
                        <a:pt x="175837" y="155652"/>
                        <a:pt x="182813" y="191249"/>
                        <a:pt x="186748" y="203055"/>
                      </a:cubicBezTo>
                      <a:lnTo>
                        <a:pt x="187520" y="204007"/>
                      </a:lnTo>
                      <a:lnTo>
                        <a:pt x="191027" y="223887"/>
                      </a:lnTo>
                      <a:cubicBezTo>
                        <a:pt x="185407" y="222374"/>
                        <a:pt x="182724" y="232570"/>
                        <a:pt x="184333" y="241693"/>
                      </a:cubicBezTo>
                      <a:cubicBezTo>
                        <a:pt x="185943" y="250815"/>
                        <a:pt x="196139" y="265841"/>
                        <a:pt x="198822" y="277111"/>
                      </a:cubicBezTo>
                      <a:cubicBezTo>
                        <a:pt x="201505" y="288380"/>
                        <a:pt x="200298" y="299113"/>
                        <a:pt x="200432" y="309308"/>
                      </a:cubicBezTo>
                      <a:cubicBezTo>
                        <a:pt x="200566" y="319505"/>
                        <a:pt x="198285" y="331579"/>
                        <a:pt x="199627" y="338286"/>
                      </a:cubicBezTo>
                      <a:cubicBezTo>
                        <a:pt x="200969" y="344995"/>
                        <a:pt x="205128" y="346739"/>
                        <a:pt x="208482" y="349556"/>
                      </a:cubicBezTo>
                      <a:cubicBezTo>
                        <a:pt x="211836" y="352373"/>
                        <a:pt x="218275" y="343385"/>
                        <a:pt x="219751" y="355191"/>
                      </a:cubicBezTo>
                      <a:cubicBezTo>
                        <a:pt x="221227" y="366997"/>
                        <a:pt x="229008" y="395036"/>
                        <a:pt x="236655" y="410733"/>
                      </a:cubicBezTo>
                      <a:cubicBezTo>
                        <a:pt x="244301" y="426429"/>
                        <a:pt x="259999" y="439845"/>
                        <a:pt x="265633" y="449370"/>
                      </a:cubicBezTo>
                      <a:cubicBezTo>
                        <a:pt x="271268" y="458895"/>
                        <a:pt x="266438" y="460372"/>
                        <a:pt x="270463" y="467884"/>
                      </a:cubicBezTo>
                      <a:cubicBezTo>
                        <a:pt x="274487" y="475397"/>
                        <a:pt x="281330" y="484118"/>
                        <a:pt x="289781" y="494447"/>
                      </a:cubicBezTo>
                      <a:cubicBezTo>
                        <a:pt x="298233" y="504778"/>
                        <a:pt x="311246" y="524097"/>
                        <a:pt x="321175" y="529866"/>
                      </a:cubicBezTo>
                      <a:cubicBezTo>
                        <a:pt x="331102" y="535634"/>
                        <a:pt x="333383" y="536305"/>
                        <a:pt x="349348" y="529061"/>
                      </a:cubicBezTo>
                      <a:cubicBezTo>
                        <a:pt x="365312" y="521816"/>
                        <a:pt x="399657" y="499680"/>
                        <a:pt x="416963" y="486398"/>
                      </a:cubicBezTo>
                      <a:cubicBezTo>
                        <a:pt x="434270" y="473116"/>
                        <a:pt x="444331" y="459298"/>
                        <a:pt x="453186" y="449370"/>
                      </a:cubicBezTo>
                      <a:cubicBezTo>
                        <a:pt x="462041" y="439443"/>
                        <a:pt x="466601" y="434746"/>
                        <a:pt x="470089" y="426831"/>
                      </a:cubicBezTo>
                      <a:cubicBezTo>
                        <a:pt x="473577" y="418917"/>
                        <a:pt x="471968" y="409526"/>
                        <a:pt x="474115" y="401878"/>
                      </a:cubicBezTo>
                      <a:cubicBezTo>
                        <a:pt x="476261" y="394231"/>
                        <a:pt x="480688" y="390341"/>
                        <a:pt x="482969" y="380949"/>
                      </a:cubicBezTo>
                      <a:cubicBezTo>
                        <a:pt x="485249" y="371558"/>
                        <a:pt x="484847" y="352373"/>
                        <a:pt x="487799" y="345532"/>
                      </a:cubicBezTo>
                      <a:cubicBezTo>
                        <a:pt x="490750" y="338689"/>
                        <a:pt x="496788" y="343787"/>
                        <a:pt x="500678" y="339897"/>
                      </a:cubicBezTo>
                      <a:cubicBezTo>
                        <a:pt x="504569" y="336006"/>
                        <a:pt x="508996" y="331177"/>
                        <a:pt x="511142" y="322188"/>
                      </a:cubicBezTo>
                      <a:cubicBezTo>
                        <a:pt x="513289" y="313199"/>
                        <a:pt x="511947" y="299515"/>
                        <a:pt x="513557" y="285965"/>
                      </a:cubicBezTo>
                      <a:cubicBezTo>
                        <a:pt x="515167" y="272415"/>
                        <a:pt x="520131" y="252425"/>
                        <a:pt x="520801" y="240888"/>
                      </a:cubicBezTo>
                      <a:cubicBezTo>
                        <a:pt x="521473" y="229350"/>
                        <a:pt x="520131" y="222508"/>
                        <a:pt x="517582" y="216739"/>
                      </a:cubicBezTo>
                      <a:lnTo>
                        <a:pt x="505508" y="206274"/>
                      </a:lnTo>
                      <a:cubicBezTo>
                        <a:pt x="501482" y="205872"/>
                        <a:pt x="496788" y="209897"/>
                        <a:pt x="493433" y="214324"/>
                      </a:cubicBezTo>
                      <a:cubicBezTo>
                        <a:pt x="490893" y="217677"/>
                        <a:pt x="489661" y="229032"/>
                        <a:pt x="487525" y="232413"/>
                      </a:cubicBezTo>
                      <a:lnTo>
                        <a:pt x="486770" y="223363"/>
                      </a:lnTo>
                      <a:lnTo>
                        <a:pt x="488165" y="195462"/>
                      </a:lnTo>
                      <a:lnTo>
                        <a:pt x="490482" y="198762"/>
                      </a:lnTo>
                      <a:cubicBezTo>
                        <a:pt x="492986" y="200550"/>
                        <a:pt x="494238" y="195185"/>
                        <a:pt x="496921" y="194469"/>
                      </a:cubicBezTo>
                      <a:cubicBezTo>
                        <a:pt x="499604" y="193754"/>
                        <a:pt x="503002" y="193217"/>
                        <a:pt x="506581" y="194469"/>
                      </a:cubicBezTo>
                      <a:cubicBezTo>
                        <a:pt x="510158" y="195721"/>
                        <a:pt x="516419" y="202876"/>
                        <a:pt x="518386" y="201981"/>
                      </a:cubicBezTo>
                      <a:cubicBezTo>
                        <a:pt x="519370" y="201534"/>
                        <a:pt x="519370" y="200774"/>
                        <a:pt x="519124" y="198896"/>
                      </a:cubicBezTo>
                      <a:lnTo>
                        <a:pt x="518386" y="189102"/>
                      </a:lnTo>
                      <a:cubicBezTo>
                        <a:pt x="518391" y="189053"/>
                        <a:pt x="521603" y="159753"/>
                        <a:pt x="518386" y="142952"/>
                      </a:cubicBezTo>
                      <a:cubicBezTo>
                        <a:pt x="515167" y="126137"/>
                        <a:pt x="506760" y="103778"/>
                        <a:pt x="499068" y="88215"/>
                      </a:cubicBezTo>
                      <a:cubicBezTo>
                        <a:pt x="491376" y="72652"/>
                        <a:pt x="479213" y="57627"/>
                        <a:pt x="472236" y="49577"/>
                      </a:cubicBezTo>
                      <a:cubicBezTo>
                        <a:pt x="465260" y="41528"/>
                        <a:pt x="466154" y="44211"/>
                        <a:pt x="457210" y="39918"/>
                      </a:cubicBezTo>
                      <a:cubicBezTo>
                        <a:pt x="448266" y="35625"/>
                        <a:pt x="435030" y="29722"/>
                        <a:pt x="418572" y="23818"/>
                      </a:cubicBezTo>
                      <a:cubicBezTo>
                        <a:pt x="402117" y="17916"/>
                        <a:pt x="375821" y="8435"/>
                        <a:pt x="358470" y="4500"/>
                      </a:cubicBezTo>
                      <a:cubicBezTo>
                        <a:pt x="341118" y="564"/>
                        <a:pt x="326630" y="-509"/>
                        <a:pt x="314467" y="20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371878" y="2973754"/>
              <a:ext cx="914400" cy="914400"/>
              <a:chOff x="371878" y="2973754"/>
              <a:chExt cx="914400" cy="9144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71878" y="2973754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4" name="Group 15"/>
              <p:cNvGrpSpPr/>
              <p:nvPr/>
            </p:nvGrpSpPr>
            <p:grpSpPr>
              <a:xfrm>
                <a:off x="404243" y="3006119"/>
                <a:ext cx="849670" cy="849670"/>
                <a:chOff x="403893" y="3015030"/>
                <a:chExt cx="849670" cy="849670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403893" y="3015030"/>
                  <a:ext cx="849670" cy="8496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117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573628" y="3136453"/>
                  <a:ext cx="510199" cy="500746"/>
                </a:xfrm>
                <a:custGeom>
                  <a:avLst/>
                  <a:gdLst>
                    <a:gd name="connsiteX0" fmla="*/ 992965 w 1413367"/>
                    <a:gd name="connsiteY0" fmla="*/ 998817 h 1522526"/>
                    <a:gd name="connsiteX1" fmla="*/ 1003490 w 1413367"/>
                    <a:gd name="connsiteY1" fmla="*/ 1002500 h 1522526"/>
                    <a:gd name="connsiteX2" fmla="*/ 1110648 w 1413367"/>
                    <a:gd name="connsiteY2" fmla="*/ 1036732 h 1522526"/>
                    <a:gd name="connsiteX3" fmla="*/ 1228224 w 1413367"/>
                    <a:gd name="connsiteY3" fmla="*/ 1091799 h 1522526"/>
                    <a:gd name="connsiteX4" fmla="*/ 1293710 w 1413367"/>
                    <a:gd name="connsiteY4" fmla="*/ 1137937 h 1522526"/>
                    <a:gd name="connsiteX5" fmla="*/ 1323178 w 1413367"/>
                    <a:gd name="connsiteY5" fmla="*/ 1187646 h 1522526"/>
                    <a:gd name="connsiteX6" fmla="*/ 1340257 w 1413367"/>
                    <a:gd name="connsiteY6" fmla="*/ 1220010 h 1522526"/>
                    <a:gd name="connsiteX7" fmla="*/ 1413367 w 1413367"/>
                    <a:gd name="connsiteY7" fmla="*/ 1463277 h 1522526"/>
                    <a:gd name="connsiteX8" fmla="*/ 1177029 w 1413367"/>
                    <a:gd name="connsiteY8" fmla="*/ 1493045 h 1522526"/>
                    <a:gd name="connsiteX9" fmla="*/ 1132974 w 1413367"/>
                    <a:gd name="connsiteY9" fmla="*/ 1439469 h 1522526"/>
                    <a:gd name="connsiteX10" fmla="*/ 1151130 w 1413367"/>
                    <a:gd name="connsiteY10" fmla="*/ 1492451 h 1522526"/>
                    <a:gd name="connsiteX11" fmla="*/ 267073 w 1413367"/>
                    <a:gd name="connsiteY11" fmla="*/ 1497214 h 1522526"/>
                    <a:gd name="connsiteX12" fmla="*/ 250922 w 1413367"/>
                    <a:gd name="connsiteY12" fmla="*/ 1492951 h 1522526"/>
                    <a:gd name="connsiteX13" fmla="*/ 273457 w 1413367"/>
                    <a:gd name="connsiteY13" fmla="*/ 1446229 h 1522526"/>
                    <a:gd name="connsiteX14" fmla="*/ 221069 w 1413367"/>
                    <a:gd name="connsiteY14" fmla="*/ 1493854 h 1522526"/>
                    <a:gd name="connsiteX15" fmla="*/ 668 w 1413367"/>
                    <a:gd name="connsiteY15" fmla="*/ 1482327 h 1522526"/>
                    <a:gd name="connsiteX16" fmla="*/ 61391 w 1413367"/>
                    <a:gd name="connsiteY16" fmla="*/ 1223961 h 1522526"/>
                    <a:gd name="connsiteX17" fmla="*/ 92644 w 1413367"/>
                    <a:gd name="connsiteY17" fmla="*/ 1157285 h 1522526"/>
                    <a:gd name="connsiteX18" fmla="*/ 153665 w 1413367"/>
                    <a:gd name="connsiteY18" fmla="*/ 1120077 h 1522526"/>
                    <a:gd name="connsiteX19" fmla="*/ 251893 w 1413367"/>
                    <a:gd name="connsiteY19" fmla="*/ 1078404 h 1522526"/>
                    <a:gd name="connsiteX20" fmla="*/ 376911 w 1413367"/>
                    <a:gd name="connsiteY20" fmla="*/ 1029290 h 1522526"/>
                    <a:gd name="connsiteX21" fmla="*/ 410479 w 1413367"/>
                    <a:gd name="connsiteY21" fmla="*/ 1016502 h 1522526"/>
                    <a:gd name="connsiteX22" fmla="*/ 592543 w 1413367"/>
                    <a:gd name="connsiteY22" fmla="*/ 1272398 h 1522526"/>
                    <a:gd name="connsiteX23" fmla="*/ 763993 w 1413367"/>
                    <a:gd name="connsiteY23" fmla="*/ 1379555 h 1522526"/>
                    <a:gd name="connsiteX24" fmla="*/ 883056 w 1413367"/>
                    <a:gd name="connsiteY24" fmla="*/ 1243823 h 1522526"/>
                    <a:gd name="connsiteX25" fmla="*/ 992965 w 1413367"/>
                    <a:gd name="connsiteY25" fmla="*/ 998817 h 1522526"/>
                    <a:gd name="connsiteX26" fmla="*/ 856178 w 1413367"/>
                    <a:gd name="connsiteY26" fmla="*/ 852696 h 1522526"/>
                    <a:gd name="connsiteX27" fmla="*/ 851682 w 1413367"/>
                    <a:gd name="connsiteY27" fmla="*/ 923321 h 1522526"/>
                    <a:gd name="connsiteX28" fmla="*/ 959840 w 1413367"/>
                    <a:gd name="connsiteY28" fmla="*/ 978198 h 1522526"/>
                    <a:gd name="connsiteX29" fmla="*/ 885437 w 1413367"/>
                    <a:gd name="connsiteY29" fmla="*/ 1177148 h 1522526"/>
                    <a:gd name="connsiteX30" fmla="*/ 747325 w 1413367"/>
                    <a:gd name="connsiteY30" fmla="*/ 1341455 h 1522526"/>
                    <a:gd name="connsiteX31" fmla="*/ 556825 w 1413367"/>
                    <a:gd name="connsiteY31" fmla="*/ 1191436 h 1522526"/>
                    <a:gd name="connsiteX32" fmla="*/ 439913 w 1413367"/>
                    <a:gd name="connsiteY32" fmla="*/ 1004825 h 1522526"/>
                    <a:gd name="connsiteX33" fmla="*/ 551936 w 1413367"/>
                    <a:gd name="connsiteY33" fmla="*/ 931359 h 1522526"/>
                    <a:gd name="connsiteX34" fmla="*/ 550504 w 1413367"/>
                    <a:gd name="connsiteY34" fmla="*/ 858311 h 1522526"/>
                    <a:gd name="connsiteX35" fmla="*/ 621119 w 1413367"/>
                    <a:gd name="connsiteY35" fmla="*/ 900922 h 1522526"/>
                    <a:gd name="connsiteX36" fmla="*/ 728276 w 1413367"/>
                    <a:gd name="connsiteY36" fmla="*/ 915210 h 1522526"/>
                    <a:gd name="connsiteX37" fmla="*/ 821144 w 1413367"/>
                    <a:gd name="connsiteY37" fmla="*/ 874729 h 1522526"/>
                    <a:gd name="connsiteX38" fmla="*/ 856178 w 1413367"/>
                    <a:gd name="connsiteY38" fmla="*/ 852696 h 1522526"/>
                    <a:gd name="connsiteX39" fmla="*/ 1041767 w 1413367"/>
                    <a:gd name="connsiteY39" fmla="*/ 314309 h 1522526"/>
                    <a:gd name="connsiteX40" fmla="*/ 1048139 w 1413367"/>
                    <a:gd name="connsiteY40" fmla="*/ 320855 h 1522526"/>
                    <a:gd name="connsiteX41" fmla="*/ 1074929 w 1413367"/>
                    <a:gd name="connsiteY41" fmla="*/ 428013 h 1522526"/>
                    <a:gd name="connsiteX42" fmla="*/ 1101718 w 1413367"/>
                    <a:gd name="connsiteY42" fmla="*/ 569403 h 1522526"/>
                    <a:gd name="connsiteX43" fmla="*/ 1110648 w 1413367"/>
                    <a:gd name="connsiteY43" fmla="*/ 704839 h 1522526"/>
                    <a:gd name="connsiteX44" fmla="*/ 1107671 w 1413367"/>
                    <a:gd name="connsiteY44" fmla="*/ 789672 h 1522526"/>
                    <a:gd name="connsiteX45" fmla="*/ 1082370 w 1413367"/>
                    <a:gd name="connsiteY45" fmla="*/ 850693 h 1522526"/>
                    <a:gd name="connsiteX46" fmla="*/ 1036232 w 1413367"/>
                    <a:gd name="connsiteY46" fmla="*/ 859623 h 1522526"/>
                    <a:gd name="connsiteX47" fmla="*/ 963305 w 1413367"/>
                    <a:gd name="connsiteY47" fmla="*/ 853670 h 1522526"/>
                    <a:gd name="connsiteX48" fmla="*/ 908238 w 1413367"/>
                    <a:gd name="connsiteY48" fmla="*/ 834322 h 1522526"/>
                    <a:gd name="connsiteX49" fmla="*/ 915679 w 1413367"/>
                    <a:gd name="connsiteY49" fmla="*/ 813485 h 1522526"/>
                    <a:gd name="connsiteX50" fmla="*/ 945445 w 1413367"/>
                    <a:gd name="connsiteY50" fmla="*/ 773301 h 1522526"/>
                    <a:gd name="connsiteX51" fmla="*/ 973724 w 1413367"/>
                    <a:gd name="connsiteY51" fmla="*/ 704839 h 1522526"/>
                    <a:gd name="connsiteX52" fmla="*/ 979677 w 1413367"/>
                    <a:gd name="connsiteY52" fmla="*/ 675072 h 1522526"/>
                    <a:gd name="connsiteX53" fmla="*/ 997536 w 1413367"/>
                    <a:gd name="connsiteY53" fmla="*/ 655725 h 1522526"/>
                    <a:gd name="connsiteX54" fmla="*/ 1022838 w 1413367"/>
                    <a:gd name="connsiteY54" fmla="*/ 579821 h 1522526"/>
                    <a:gd name="connsiteX55" fmla="*/ 1040697 w 1413367"/>
                    <a:gd name="connsiteY55" fmla="*/ 499452 h 1522526"/>
                    <a:gd name="connsiteX56" fmla="*/ 1042186 w 1413367"/>
                    <a:gd name="connsiteY56" fmla="*/ 463733 h 1522526"/>
                    <a:gd name="connsiteX57" fmla="*/ 1025814 w 1413367"/>
                    <a:gd name="connsiteY57" fmla="*/ 430990 h 1522526"/>
                    <a:gd name="connsiteX58" fmla="*/ 1009443 w 1413367"/>
                    <a:gd name="connsiteY58" fmla="*/ 416107 h 1522526"/>
                    <a:gd name="connsiteX59" fmla="*/ 1006466 w 1413367"/>
                    <a:gd name="connsiteY59" fmla="*/ 386340 h 1522526"/>
                    <a:gd name="connsiteX60" fmla="*/ 1009443 w 1413367"/>
                    <a:gd name="connsiteY60" fmla="*/ 350621 h 1522526"/>
                    <a:gd name="connsiteX61" fmla="*/ 1024326 w 1413367"/>
                    <a:gd name="connsiteY61" fmla="*/ 328297 h 1522526"/>
                    <a:gd name="connsiteX62" fmla="*/ 1041767 w 1413367"/>
                    <a:gd name="connsiteY62" fmla="*/ 314309 h 1522526"/>
                    <a:gd name="connsiteX63" fmla="*/ 616358 w 1413367"/>
                    <a:gd name="connsiteY63" fmla="*/ 96060 h 1522526"/>
                    <a:gd name="connsiteX64" fmla="*/ 509202 w 1413367"/>
                    <a:gd name="connsiteY64" fmla="*/ 431816 h 1522526"/>
                    <a:gd name="connsiteX65" fmla="*/ 654458 w 1413367"/>
                    <a:gd name="connsiteY65" fmla="*/ 184165 h 1522526"/>
                    <a:gd name="connsiteX66" fmla="*/ 616358 w 1413367"/>
                    <a:gd name="connsiteY66" fmla="*/ 96060 h 1522526"/>
                    <a:gd name="connsiteX67" fmla="*/ 651876 w 1413367"/>
                    <a:gd name="connsiteY67" fmla="*/ 0 h 1522526"/>
                    <a:gd name="connsiteX68" fmla="*/ 696401 w 1413367"/>
                    <a:gd name="connsiteY68" fmla="*/ 372 h 1522526"/>
                    <a:gd name="connsiteX69" fmla="*/ 757918 w 1413367"/>
                    <a:gd name="connsiteY69" fmla="*/ 6326 h 1522526"/>
                    <a:gd name="connsiteX70" fmla="*/ 829357 w 1413367"/>
                    <a:gd name="connsiteY70" fmla="*/ 38076 h 1522526"/>
                    <a:gd name="connsiteX71" fmla="*/ 910718 w 1413367"/>
                    <a:gd name="connsiteY71" fmla="*/ 103562 h 1522526"/>
                    <a:gd name="connsiteX72" fmla="*/ 1005970 w 1413367"/>
                    <a:gd name="connsiteY72" fmla="*/ 216673 h 1522526"/>
                    <a:gd name="connsiteX73" fmla="*/ 1041689 w 1413367"/>
                    <a:gd name="connsiteY73" fmla="*/ 276206 h 1522526"/>
                    <a:gd name="connsiteX74" fmla="*/ 1025814 w 1413367"/>
                    <a:gd name="connsiteY74" fmla="*/ 313909 h 1522526"/>
                    <a:gd name="connsiteX75" fmla="*/ 992079 w 1413367"/>
                    <a:gd name="connsiteY75" fmla="*/ 331769 h 1522526"/>
                    <a:gd name="connsiteX76" fmla="*/ 968266 w 1413367"/>
                    <a:gd name="connsiteY76" fmla="*/ 311925 h 1522526"/>
                    <a:gd name="connsiteX77" fmla="*/ 914687 w 1413367"/>
                    <a:gd name="connsiteY77" fmla="*/ 256361 h 1522526"/>
                    <a:gd name="connsiteX78" fmla="*/ 819435 w 1413367"/>
                    <a:gd name="connsiteY78" fmla="*/ 210720 h 1522526"/>
                    <a:gd name="connsiteX79" fmla="*/ 716246 w 1413367"/>
                    <a:gd name="connsiteY79" fmla="*/ 210720 h 1522526"/>
                    <a:gd name="connsiteX80" fmla="*/ 850617 w 1413367"/>
                    <a:gd name="connsiteY80" fmla="*/ 240487 h 1522526"/>
                    <a:gd name="connsiteX81" fmla="*/ 916103 w 1413367"/>
                    <a:gd name="connsiteY81" fmla="*/ 279721 h 1522526"/>
                    <a:gd name="connsiteX82" fmla="*/ 978269 w 1413367"/>
                    <a:gd name="connsiteY82" fmla="*/ 344718 h 1522526"/>
                    <a:gd name="connsiteX83" fmla="*/ 969452 w 1413367"/>
                    <a:gd name="connsiteY83" fmla="*/ 378896 h 1522526"/>
                    <a:gd name="connsiteX84" fmla="*/ 969452 w 1413367"/>
                    <a:gd name="connsiteY84" fmla="*/ 451651 h 1522526"/>
                    <a:gd name="connsiteX85" fmla="*/ 1003488 w 1413367"/>
                    <a:gd name="connsiteY85" fmla="*/ 478628 h 1522526"/>
                    <a:gd name="connsiteX86" fmla="*/ 967232 w 1413367"/>
                    <a:gd name="connsiteY86" fmla="*/ 638035 h 1522526"/>
                    <a:gd name="connsiteX87" fmla="*/ 946515 w 1413367"/>
                    <a:gd name="connsiteY87" fmla="*/ 651932 h 1522526"/>
                    <a:gd name="connsiteX88" fmla="*/ 838644 w 1413367"/>
                    <a:gd name="connsiteY88" fmla="*/ 831290 h 1522526"/>
                    <a:gd name="connsiteX89" fmla="*/ 749707 w 1413367"/>
                    <a:gd name="connsiteY89" fmla="*/ 893779 h 1522526"/>
                    <a:gd name="connsiteX90" fmla="*/ 663982 w 1413367"/>
                    <a:gd name="connsiteY90" fmla="*/ 893779 h 1522526"/>
                    <a:gd name="connsiteX91" fmla="*/ 542921 w 1413367"/>
                    <a:gd name="connsiteY91" fmla="*/ 821966 h 1522526"/>
                    <a:gd name="connsiteX92" fmla="*/ 450782 w 1413367"/>
                    <a:gd name="connsiteY92" fmla="*/ 643758 h 1522526"/>
                    <a:gd name="connsiteX93" fmla="*/ 390111 w 1413367"/>
                    <a:gd name="connsiteY93" fmla="*/ 503970 h 1522526"/>
                    <a:gd name="connsiteX94" fmla="*/ 413787 w 1413367"/>
                    <a:gd name="connsiteY94" fmla="*/ 464730 h 1522526"/>
                    <a:gd name="connsiteX95" fmla="*/ 402973 w 1413367"/>
                    <a:gd name="connsiteY95" fmla="*/ 399317 h 1522526"/>
                    <a:gd name="connsiteX96" fmla="*/ 376911 w 1413367"/>
                    <a:gd name="connsiteY96" fmla="*/ 419083 h 1522526"/>
                    <a:gd name="connsiteX97" fmla="*/ 361036 w 1413367"/>
                    <a:gd name="connsiteY97" fmla="*/ 438927 h 1522526"/>
                    <a:gd name="connsiteX98" fmla="*/ 347145 w 1413367"/>
                    <a:gd name="connsiteY98" fmla="*/ 476631 h 1522526"/>
                    <a:gd name="connsiteX99" fmla="*/ 353098 w 1413367"/>
                    <a:gd name="connsiteY99" fmla="*/ 514335 h 1522526"/>
                    <a:gd name="connsiteX100" fmla="*/ 363020 w 1413367"/>
                    <a:gd name="connsiteY100" fmla="*/ 571883 h 1522526"/>
                    <a:gd name="connsiteX101" fmla="*/ 386833 w 1413367"/>
                    <a:gd name="connsiteY101" fmla="*/ 665150 h 1522526"/>
                    <a:gd name="connsiteX102" fmla="*/ 412630 w 1413367"/>
                    <a:gd name="connsiteY102" fmla="*/ 686979 h 1522526"/>
                    <a:gd name="connsiteX103" fmla="*/ 428506 w 1413367"/>
                    <a:gd name="connsiteY103" fmla="*/ 728652 h 1522526"/>
                    <a:gd name="connsiteX104" fmla="*/ 466210 w 1413367"/>
                    <a:gd name="connsiteY104" fmla="*/ 802075 h 1522526"/>
                    <a:gd name="connsiteX105" fmla="*/ 482085 w 1413367"/>
                    <a:gd name="connsiteY105" fmla="*/ 847716 h 1522526"/>
                    <a:gd name="connsiteX106" fmla="*/ 438428 w 1413367"/>
                    <a:gd name="connsiteY106" fmla="*/ 859623 h 1522526"/>
                    <a:gd name="connsiteX107" fmla="*/ 374927 w 1413367"/>
                    <a:gd name="connsiteY107" fmla="*/ 867560 h 1522526"/>
                    <a:gd name="connsiteX108" fmla="*/ 317379 w 1413367"/>
                    <a:gd name="connsiteY108" fmla="*/ 853670 h 1522526"/>
                    <a:gd name="connsiteX109" fmla="*/ 291581 w 1413367"/>
                    <a:gd name="connsiteY109" fmla="*/ 810012 h 1522526"/>
                    <a:gd name="connsiteX110" fmla="*/ 279675 w 1413367"/>
                    <a:gd name="connsiteY110" fmla="*/ 732620 h 1522526"/>
                    <a:gd name="connsiteX111" fmla="*/ 283644 w 1413367"/>
                    <a:gd name="connsiteY111" fmla="*/ 631415 h 1522526"/>
                    <a:gd name="connsiteX112" fmla="*/ 315394 w 1413367"/>
                    <a:gd name="connsiteY112" fmla="*/ 415114 h 1522526"/>
                    <a:gd name="connsiteX113" fmla="*/ 388817 w 1413367"/>
                    <a:gd name="connsiteY113" fmla="*/ 194845 h 1522526"/>
                    <a:gd name="connsiteX114" fmla="*/ 450334 w 1413367"/>
                    <a:gd name="connsiteY114" fmla="*/ 93640 h 1522526"/>
                    <a:gd name="connsiteX115" fmla="*/ 509867 w 1413367"/>
                    <a:gd name="connsiteY115" fmla="*/ 44029 h 1522526"/>
                    <a:gd name="connsiteX116" fmla="*/ 563446 w 1413367"/>
                    <a:gd name="connsiteY116" fmla="*/ 36092 h 1522526"/>
                    <a:gd name="connsiteX117" fmla="*/ 609087 w 1413367"/>
                    <a:gd name="connsiteY117" fmla="*/ 4341 h 1522526"/>
                    <a:gd name="connsiteX118" fmla="*/ 651876 w 1413367"/>
                    <a:gd name="connsiteY118" fmla="*/ 0 h 1522526"/>
                    <a:gd name="connsiteX0" fmla="*/ 992965 w 1487186"/>
                    <a:gd name="connsiteY0" fmla="*/ 998817 h 1522526"/>
                    <a:gd name="connsiteX1" fmla="*/ 1003490 w 1487186"/>
                    <a:gd name="connsiteY1" fmla="*/ 1002500 h 1522526"/>
                    <a:gd name="connsiteX2" fmla="*/ 1110648 w 1487186"/>
                    <a:gd name="connsiteY2" fmla="*/ 1036732 h 1522526"/>
                    <a:gd name="connsiteX3" fmla="*/ 1228224 w 1487186"/>
                    <a:gd name="connsiteY3" fmla="*/ 1091799 h 1522526"/>
                    <a:gd name="connsiteX4" fmla="*/ 1293710 w 1487186"/>
                    <a:gd name="connsiteY4" fmla="*/ 1137937 h 1522526"/>
                    <a:gd name="connsiteX5" fmla="*/ 1323178 w 1487186"/>
                    <a:gd name="connsiteY5" fmla="*/ 1187646 h 1522526"/>
                    <a:gd name="connsiteX6" fmla="*/ 1340257 w 1487186"/>
                    <a:gd name="connsiteY6" fmla="*/ 1220010 h 1522526"/>
                    <a:gd name="connsiteX7" fmla="*/ 1487186 w 1487186"/>
                    <a:gd name="connsiteY7" fmla="*/ 1448990 h 1522526"/>
                    <a:gd name="connsiteX8" fmla="*/ 1177029 w 1487186"/>
                    <a:gd name="connsiteY8" fmla="*/ 1493045 h 1522526"/>
                    <a:gd name="connsiteX9" fmla="*/ 1132974 w 1487186"/>
                    <a:gd name="connsiteY9" fmla="*/ 1439469 h 1522526"/>
                    <a:gd name="connsiteX10" fmla="*/ 1151130 w 1487186"/>
                    <a:gd name="connsiteY10" fmla="*/ 1492451 h 1522526"/>
                    <a:gd name="connsiteX11" fmla="*/ 267073 w 1487186"/>
                    <a:gd name="connsiteY11" fmla="*/ 1497214 h 1522526"/>
                    <a:gd name="connsiteX12" fmla="*/ 250922 w 1487186"/>
                    <a:gd name="connsiteY12" fmla="*/ 1492951 h 1522526"/>
                    <a:gd name="connsiteX13" fmla="*/ 273457 w 1487186"/>
                    <a:gd name="connsiteY13" fmla="*/ 1446229 h 1522526"/>
                    <a:gd name="connsiteX14" fmla="*/ 221069 w 1487186"/>
                    <a:gd name="connsiteY14" fmla="*/ 1493854 h 1522526"/>
                    <a:gd name="connsiteX15" fmla="*/ 668 w 1487186"/>
                    <a:gd name="connsiteY15" fmla="*/ 1482327 h 1522526"/>
                    <a:gd name="connsiteX16" fmla="*/ 61391 w 1487186"/>
                    <a:gd name="connsiteY16" fmla="*/ 1223961 h 1522526"/>
                    <a:gd name="connsiteX17" fmla="*/ 92644 w 1487186"/>
                    <a:gd name="connsiteY17" fmla="*/ 1157285 h 1522526"/>
                    <a:gd name="connsiteX18" fmla="*/ 153665 w 1487186"/>
                    <a:gd name="connsiteY18" fmla="*/ 1120077 h 1522526"/>
                    <a:gd name="connsiteX19" fmla="*/ 251893 w 1487186"/>
                    <a:gd name="connsiteY19" fmla="*/ 1078404 h 1522526"/>
                    <a:gd name="connsiteX20" fmla="*/ 376911 w 1487186"/>
                    <a:gd name="connsiteY20" fmla="*/ 1029290 h 1522526"/>
                    <a:gd name="connsiteX21" fmla="*/ 410479 w 1487186"/>
                    <a:gd name="connsiteY21" fmla="*/ 1016502 h 1522526"/>
                    <a:gd name="connsiteX22" fmla="*/ 592543 w 1487186"/>
                    <a:gd name="connsiteY22" fmla="*/ 1272398 h 1522526"/>
                    <a:gd name="connsiteX23" fmla="*/ 763993 w 1487186"/>
                    <a:gd name="connsiteY23" fmla="*/ 1379555 h 1522526"/>
                    <a:gd name="connsiteX24" fmla="*/ 883056 w 1487186"/>
                    <a:gd name="connsiteY24" fmla="*/ 1243823 h 1522526"/>
                    <a:gd name="connsiteX25" fmla="*/ 992965 w 1487186"/>
                    <a:gd name="connsiteY25" fmla="*/ 998817 h 1522526"/>
                    <a:gd name="connsiteX26" fmla="*/ 856178 w 1487186"/>
                    <a:gd name="connsiteY26" fmla="*/ 852696 h 1522526"/>
                    <a:gd name="connsiteX27" fmla="*/ 851682 w 1487186"/>
                    <a:gd name="connsiteY27" fmla="*/ 923321 h 1522526"/>
                    <a:gd name="connsiteX28" fmla="*/ 959840 w 1487186"/>
                    <a:gd name="connsiteY28" fmla="*/ 978198 h 1522526"/>
                    <a:gd name="connsiteX29" fmla="*/ 885437 w 1487186"/>
                    <a:gd name="connsiteY29" fmla="*/ 1177148 h 1522526"/>
                    <a:gd name="connsiteX30" fmla="*/ 747325 w 1487186"/>
                    <a:gd name="connsiteY30" fmla="*/ 1341455 h 1522526"/>
                    <a:gd name="connsiteX31" fmla="*/ 556825 w 1487186"/>
                    <a:gd name="connsiteY31" fmla="*/ 1191436 h 1522526"/>
                    <a:gd name="connsiteX32" fmla="*/ 439913 w 1487186"/>
                    <a:gd name="connsiteY32" fmla="*/ 1004825 h 1522526"/>
                    <a:gd name="connsiteX33" fmla="*/ 551936 w 1487186"/>
                    <a:gd name="connsiteY33" fmla="*/ 931359 h 1522526"/>
                    <a:gd name="connsiteX34" fmla="*/ 550504 w 1487186"/>
                    <a:gd name="connsiteY34" fmla="*/ 858311 h 1522526"/>
                    <a:gd name="connsiteX35" fmla="*/ 621119 w 1487186"/>
                    <a:gd name="connsiteY35" fmla="*/ 900922 h 1522526"/>
                    <a:gd name="connsiteX36" fmla="*/ 728276 w 1487186"/>
                    <a:gd name="connsiteY36" fmla="*/ 915210 h 1522526"/>
                    <a:gd name="connsiteX37" fmla="*/ 821144 w 1487186"/>
                    <a:gd name="connsiteY37" fmla="*/ 874729 h 1522526"/>
                    <a:gd name="connsiteX38" fmla="*/ 856178 w 1487186"/>
                    <a:gd name="connsiteY38" fmla="*/ 852696 h 1522526"/>
                    <a:gd name="connsiteX39" fmla="*/ 1041767 w 1487186"/>
                    <a:gd name="connsiteY39" fmla="*/ 314309 h 1522526"/>
                    <a:gd name="connsiteX40" fmla="*/ 1048139 w 1487186"/>
                    <a:gd name="connsiteY40" fmla="*/ 320855 h 1522526"/>
                    <a:gd name="connsiteX41" fmla="*/ 1074929 w 1487186"/>
                    <a:gd name="connsiteY41" fmla="*/ 428013 h 1522526"/>
                    <a:gd name="connsiteX42" fmla="*/ 1101718 w 1487186"/>
                    <a:gd name="connsiteY42" fmla="*/ 569403 h 1522526"/>
                    <a:gd name="connsiteX43" fmla="*/ 1110648 w 1487186"/>
                    <a:gd name="connsiteY43" fmla="*/ 704839 h 1522526"/>
                    <a:gd name="connsiteX44" fmla="*/ 1107671 w 1487186"/>
                    <a:gd name="connsiteY44" fmla="*/ 789672 h 1522526"/>
                    <a:gd name="connsiteX45" fmla="*/ 1082370 w 1487186"/>
                    <a:gd name="connsiteY45" fmla="*/ 850693 h 1522526"/>
                    <a:gd name="connsiteX46" fmla="*/ 1036232 w 1487186"/>
                    <a:gd name="connsiteY46" fmla="*/ 859623 h 1522526"/>
                    <a:gd name="connsiteX47" fmla="*/ 963305 w 1487186"/>
                    <a:gd name="connsiteY47" fmla="*/ 853670 h 1522526"/>
                    <a:gd name="connsiteX48" fmla="*/ 908238 w 1487186"/>
                    <a:gd name="connsiteY48" fmla="*/ 834322 h 1522526"/>
                    <a:gd name="connsiteX49" fmla="*/ 915679 w 1487186"/>
                    <a:gd name="connsiteY49" fmla="*/ 813485 h 1522526"/>
                    <a:gd name="connsiteX50" fmla="*/ 945445 w 1487186"/>
                    <a:gd name="connsiteY50" fmla="*/ 773301 h 1522526"/>
                    <a:gd name="connsiteX51" fmla="*/ 973724 w 1487186"/>
                    <a:gd name="connsiteY51" fmla="*/ 704839 h 1522526"/>
                    <a:gd name="connsiteX52" fmla="*/ 979677 w 1487186"/>
                    <a:gd name="connsiteY52" fmla="*/ 675072 h 1522526"/>
                    <a:gd name="connsiteX53" fmla="*/ 997536 w 1487186"/>
                    <a:gd name="connsiteY53" fmla="*/ 655725 h 1522526"/>
                    <a:gd name="connsiteX54" fmla="*/ 1022838 w 1487186"/>
                    <a:gd name="connsiteY54" fmla="*/ 579821 h 1522526"/>
                    <a:gd name="connsiteX55" fmla="*/ 1040697 w 1487186"/>
                    <a:gd name="connsiteY55" fmla="*/ 499452 h 1522526"/>
                    <a:gd name="connsiteX56" fmla="*/ 1042186 w 1487186"/>
                    <a:gd name="connsiteY56" fmla="*/ 463733 h 1522526"/>
                    <a:gd name="connsiteX57" fmla="*/ 1025814 w 1487186"/>
                    <a:gd name="connsiteY57" fmla="*/ 430990 h 1522526"/>
                    <a:gd name="connsiteX58" fmla="*/ 1009443 w 1487186"/>
                    <a:gd name="connsiteY58" fmla="*/ 416107 h 1522526"/>
                    <a:gd name="connsiteX59" fmla="*/ 1006466 w 1487186"/>
                    <a:gd name="connsiteY59" fmla="*/ 386340 h 1522526"/>
                    <a:gd name="connsiteX60" fmla="*/ 1009443 w 1487186"/>
                    <a:gd name="connsiteY60" fmla="*/ 350621 h 1522526"/>
                    <a:gd name="connsiteX61" fmla="*/ 1024326 w 1487186"/>
                    <a:gd name="connsiteY61" fmla="*/ 328297 h 1522526"/>
                    <a:gd name="connsiteX62" fmla="*/ 1041767 w 1487186"/>
                    <a:gd name="connsiteY62" fmla="*/ 314309 h 1522526"/>
                    <a:gd name="connsiteX63" fmla="*/ 616358 w 1487186"/>
                    <a:gd name="connsiteY63" fmla="*/ 96060 h 1522526"/>
                    <a:gd name="connsiteX64" fmla="*/ 509202 w 1487186"/>
                    <a:gd name="connsiteY64" fmla="*/ 431816 h 1522526"/>
                    <a:gd name="connsiteX65" fmla="*/ 654458 w 1487186"/>
                    <a:gd name="connsiteY65" fmla="*/ 184165 h 1522526"/>
                    <a:gd name="connsiteX66" fmla="*/ 616358 w 1487186"/>
                    <a:gd name="connsiteY66" fmla="*/ 96060 h 1522526"/>
                    <a:gd name="connsiteX67" fmla="*/ 651876 w 1487186"/>
                    <a:gd name="connsiteY67" fmla="*/ 0 h 1522526"/>
                    <a:gd name="connsiteX68" fmla="*/ 696401 w 1487186"/>
                    <a:gd name="connsiteY68" fmla="*/ 372 h 1522526"/>
                    <a:gd name="connsiteX69" fmla="*/ 757918 w 1487186"/>
                    <a:gd name="connsiteY69" fmla="*/ 6326 h 1522526"/>
                    <a:gd name="connsiteX70" fmla="*/ 829357 w 1487186"/>
                    <a:gd name="connsiteY70" fmla="*/ 38076 h 1522526"/>
                    <a:gd name="connsiteX71" fmla="*/ 910718 w 1487186"/>
                    <a:gd name="connsiteY71" fmla="*/ 103562 h 1522526"/>
                    <a:gd name="connsiteX72" fmla="*/ 1005970 w 1487186"/>
                    <a:gd name="connsiteY72" fmla="*/ 216673 h 1522526"/>
                    <a:gd name="connsiteX73" fmla="*/ 1041689 w 1487186"/>
                    <a:gd name="connsiteY73" fmla="*/ 276206 h 1522526"/>
                    <a:gd name="connsiteX74" fmla="*/ 1025814 w 1487186"/>
                    <a:gd name="connsiteY74" fmla="*/ 313909 h 1522526"/>
                    <a:gd name="connsiteX75" fmla="*/ 992079 w 1487186"/>
                    <a:gd name="connsiteY75" fmla="*/ 331769 h 1522526"/>
                    <a:gd name="connsiteX76" fmla="*/ 968266 w 1487186"/>
                    <a:gd name="connsiteY76" fmla="*/ 311925 h 1522526"/>
                    <a:gd name="connsiteX77" fmla="*/ 914687 w 1487186"/>
                    <a:gd name="connsiteY77" fmla="*/ 256361 h 1522526"/>
                    <a:gd name="connsiteX78" fmla="*/ 819435 w 1487186"/>
                    <a:gd name="connsiteY78" fmla="*/ 210720 h 1522526"/>
                    <a:gd name="connsiteX79" fmla="*/ 716246 w 1487186"/>
                    <a:gd name="connsiteY79" fmla="*/ 210720 h 1522526"/>
                    <a:gd name="connsiteX80" fmla="*/ 850617 w 1487186"/>
                    <a:gd name="connsiteY80" fmla="*/ 240487 h 1522526"/>
                    <a:gd name="connsiteX81" fmla="*/ 916103 w 1487186"/>
                    <a:gd name="connsiteY81" fmla="*/ 279721 h 1522526"/>
                    <a:gd name="connsiteX82" fmla="*/ 978269 w 1487186"/>
                    <a:gd name="connsiteY82" fmla="*/ 344718 h 1522526"/>
                    <a:gd name="connsiteX83" fmla="*/ 969452 w 1487186"/>
                    <a:gd name="connsiteY83" fmla="*/ 378896 h 1522526"/>
                    <a:gd name="connsiteX84" fmla="*/ 969452 w 1487186"/>
                    <a:gd name="connsiteY84" fmla="*/ 451651 h 1522526"/>
                    <a:gd name="connsiteX85" fmla="*/ 1003488 w 1487186"/>
                    <a:gd name="connsiteY85" fmla="*/ 478628 h 1522526"/>
                    <a:gd name="connsiteX86" fmla="*/ 967232 w 1487186"/>
                    <a:gd name="connsiteY86" fmla="*/ 638035 h 1522526"/>
                    <a:gd name="connsiteX87" fmla="*/ 946515 w 1487186"/>
                    <a:gd name="connsiteY87" fmla="*/ 651932 h 1522526"/>
                    <a:gd name="connsiteX88" fmla="*/ 838644 w 1487186"/>
                    <a:gd name="connsiteY88" fmla="*/ 831290 h 1522526"/>
                    <a:gd name="connsiteX89" fmla="*/ 749707 w 1487186"/>
                    <a:gd name="connsiteY89" fmla="*/ 893779 h 1522526"/>
                    <a:gd name="connsiteX90" fmla="*/ 663982 w 1487186"/>
                    <a:gd name="connsiteY90" fmla="*/ 893779 h 1522526"/>
                    <a:gd name="connsiteX91" fmla="*/ 542921 w 1487186"/>
                    <a:gd name="connsiteY91" fmla="*/ 821966 h 1522526"/>
                    <a:gd name="connsiteX92" fmla="*/ 450782 w 1487186"/>
                    <a:gd name="connsiteY92" fmla="*/ 643758 h 1522526"/>
                    <a:gd name="connsiteX93" fmla="*/ 390111 w 1487186"/>
                    <a:gd name="connsiteY93" fmla="*/ 503970 h 1522526"/>
                    <a:gd name="connsiteX94" fmla="*/ 413787 w 1487186"/>
                    <a:gd name="connsiteY94" fmla="*/ 464730 h 1522526"/>
                    <a:gd name="connsiteX95" fmla="*/ 402973 w 1487186"/>
                    <a:gd name="connsiteY95" fmla="*/ 399317 h 1522526"/>
                    <a:gd name="connsiteX96" fmla="*/ 376911 w 1487186"/>
                    <a:gd name="connsiteY96" fmla="*/ 419083 h 1522526"/>
                    <a:gd name="connsiteX97" fmla="*/ 361036 w 1487186"/>
                    <a:gd name="connsiteY97" fmla="*/ 438927 h 1522526"/>
                    <a:gd name="connsiteX98" fmla="*/ 347145 w 1487186"/>
                    <a:gd name="connsiteY98" fmla="*/ 476631 h 1522526"/>
                    <a:gd name="connsiteX99" fmla="*/ 353098 w 1487186"/>
                    <a:gd name="connsiteY99" fmla="*/ 514335 h 1522526"/>
                    <a:gd name="connsiteX100" fmla="*/ 363020 w 1487186"/>
                    <a:gd name="connsiteY100" fmla="*/ 571883 h 1522526"/>
                    <a:gd name="connsiteX101" fmla="*/ 386833 w 1487186"/>
                    <a:gd name="connsiteY101" fmla="*/ 665150 h 1522526"/>
                    <a:gd name="connsiteX102" fmla="*/ 412630 w 1487186"/>
                    <a:gd name="connsiteY102" fmla="*/ 686979 h 1522526"/>
                    <a:gd name="connsiteX103" fmla="*/ 428506 w 1487186"/>
                    <a:gd name="connsiteY103" fmla="*/ 728652 h 1522526"/>
                    <a:gd name="connsiteX104" fmla="*/ 466210 w 1487186"/>
                    <a:gd name="connsiteY104" fmla="*/ 802075 h 1522526"/>
                    <a:gd name="connsiteX105" fmla="*/ 482085 w 1487186"/>
                    <a:gd name="connsiteY105" fmla="*/ 847716 h 1522526"/>
                    <a:gd name="connsiteX106" fmla="*/ 438428 w 1487186"/>
                    <a:gd name="connsiteY106" fmla="*/ 859623 h 1522526"/>
                    <a:gd name="connsiteX107" fmla="*/ 374927 w 1487186"/>
                    <a:gd name="connsiteY107" fmla="*/ 867560 h 1522526"/>
                    <a:gd name="connsiteX108" fmla="*/ 317379 w 1487186"/>
                    <a:gd name="connsiteY108" fmla="*/ 853670 h 1522526"/>
                    <a:gd name="connsiteX109" fmla="*/ 291581 w 1487186"/>
                    <a:gd name="connsiteY109" fmla="*/ 810012 h 1522526"/>
                    <a:gd name="connsiteX110" fmla="*/ 279675 w 1487186"/>
                    <a:gd name="connsiteY110" fmla="*/ 732620 h 1522526"/>
                    <a:gd name="connsiteX111" fmla="*/ 283644 w 1487186"/>
                    <a:gd name="connsiteY111" fmla="*/ 631415 h 1522526"/>
                    <a:gd name="connsiteX112" fmla="*/ 315394 w 1487186"/>
                    <a:gd name="connsiteY112" fmla="*/ 415114 h 1522526"/>
                    <a:gd name="connsiteX113" fmla="*/ 388817 w 1487186"/>
                    <a:gd name="connsiteY113" fmla="*/ 194845 h 1522526"/>
                    <a:gd name="connsiteX114" fmla="*/ 450334 w 1487186"/>
                    <a:gd name="connsiteY114" fmla="*/ 93640 h 1522526"/>
                    <a:gd name="connsiteX115" fmla="*/ 509867 w 1487186"/>
                    <a:gd name="connsiteY115" fmla="*/ 44029 h 1522526"/>
                    <a:gd name="connsiteX116" fmla="*/ 563446 w 1487186"/>
                    <a:gd name="connsiteY116" fmla="*/ 36092 h 1522526"/>
                    <a:gd name="connsiteX117" fmla="*/ 609087 w 1487186"/>
                    <a:gd name="connsiteY117" fmla="*/ 4341 h 1522526"/>
                    <a:gd name="connsiteX118" fmla="*/ 651876 w 1487186"/>
                    <a:gd name="connsiteY118" fmla="*/ 0 h 1522526"/>
                    <a:gd name="connsiteX0" fmla="*/ 992965 w 1489754"/>
                    <a:gd name="connsiteY0" fmla="*/ 998817 h 1522526"/>
                    <a:gd name="connsiteX1" fmla="*/ 1003490 w 1489754"/>
                    <a:gd name="connsiteY1" fmla="*/ 1002500 h 1522526"/>
                    <a:gd name="connsiteX2" fmla="*/ 1110648 w 1489754"/>
                    <a:gd name="connsiteY2" fmla="*/ 1036732 h 1522526"/>
                    <a:gd name="connsiteX3" fmla="*/ 1228224 w 1489754"/>
                    <a:gd name="connsiteY3" fmla="*/ 1091799 h 1522526"/>
                    <a:gd name="connsiteX4" fmla="*/ 1293710 w 1489754"/>
                    <a:gd name="connsiteY4" fmla="*/ 1137937 h 1522526"/>
                    <a:gd name="connsiteX5" fmla="*/ 1323178 w 1489754"/>
                    <a:gd name="connsiteY5" fmla="*/ 1187646 h 1522526"/>
                    <a:gd name="connsiteX6" fmla="*/ 1487186 w 1489754"/>
                    <a:gd name="connsiteY6" fmla="*/ 1448990 h 1522526"/>
                    <a:gd name="connsiteX7" fmla="*/ 1177029 w 1489754"/>
                    <a:gd name="connsiteY7" fmla="*/ 1493045 h 1522526"/>
                    <a:gd name="connsiteX8" fmla="*/ 1132974 w 1489754"/>
                    <a:gd name="connsiteY8" fmla="*/ 1439469 h 1522526"/>
                    <a:gd name="connsiteX9" fmla="*/ 1151130 w 1489754"/>
                    <a:gd name="connsiteY9" fmla="*/ 1492451 h 1522526"/>
                    <a:gd name="connsiteX10" fmla="*/ 267073 w 1489754"/>
                    <a:gd name="connsiteY10" fmla="*/ 1497214 h 1522526"/>
                    <a:gd name="connsiteX11" fmla="*/ 250922 w 1489754"/>
                    <a:gd name="connsiteY11" fmla="*/ 1492951 h 1522526"/>
                    <a:gd name="connsiteX12" fmla="*/ 273457 w 1489754"/>
                    <a:gd name="connsiteY12" fmla="*/ 1446229 h 1522526"/>
                    <a:gd name="connsiteX13" fmla="*/ 221069 w 1489754"/>
                    <a:gd name="connsiteY13" fmla="*/ 1493854 h 1522526"/>
                    <a:gd name="connsiteX14" fmla="*/ 668 w 1489754"/>
                    <a:gd name="connsiteY14" fmla="*/ 1482327 h 1522526"/>
                    <a:gd name="connsiteX15" fmla="*/ 61391 w 1489754"/>
                    <a:gd name="connsiteY15" fmla="*/ 1223961 h 1522526"/>
                    <a:gd name="connsiteX16" fmla="*/ 92644 w 1489754"/>
                    <a:gd name="connsiteY16" fmla="*/ 1157285 h 1522526"/>
                    <a:gd name="connsiteX17" fmla="*/ 153665 w 1489754"/>
                    <a:gd name="connsiteY17" fmla="*/ 1120077 h 1522526"/>
                    <a:gd name="connsiteX18" fmla="*/ 251893 w 1489754"/>
                    <a:gd name="connsiteY18" fmla="*/ 1078404 h 1522526"/>
                    <a:gd name="connsiteX19" fmla="*/ 376911 w 1489754"/>
                    <a:gd name="connsiteY19" fmla="*/ 1029290 h 1522526"/>
                    <a:gd name="connsiteX20" fmla="*/ 410479 w 1489754"/>
                    <a:gd name="connsiteY20" fmla="*/ 1016502 h 1522526"/>
                    <a:gd name="connsiteX21" fmla="*/ 592543 w 1489754"/>
                    <a:gd name="connsiteY21" fmla="*/ 1272398 h 1522526"/>
                    <a:gd name="connsiteX22" fmla="*/ 763993 w 1489754"/>
                    <a:gd name="connsiteY22" fmla="*/ 1379555 h 1522526"/>
                    <a:gd name="connsiteX23" fmla="*/ 883056 w 1489754"/>
                    <a:gd name="connsiteY23" fmla="*/ 1243823 h 1522526"/>
                    <a:gd name="connsiteX24" fmla="*/ 992965 w 1489754"/>
                    <a:gd name="connsiteY24" fmla="*/ 998817 h 1522526"/>
                    <a:gd name="connsiteX25" fmla="*/ 856178 w 1489754"/>
                    <a:gd name="connsiteY25" fmla="*/ 852696 h 1522526"/>
                    <a:gd name="connsiteX26" fmla="*/ 851682 w 1489754"/>
                    <a:gd name="connsiteY26" fmla="*/ 923321 h 1522526"/>
                    <a:gd name="connsiteX27" fmla="*/ 959840 w 1489754"/>
                    <a:gd name="connsiteY27" fmla="*/ 978198 h 1522526"/>
                    <a:gd name="connsiteX28" fmla="*/ 885437 w 1489754"/>
                    <a:gd name="connsiteY28" fmla="*/ 1177148 h 1522526"/>
                    <a:gd name="connsiteX29" fmla="*/ 747325 w 1489754"/>
                    <a:gd name="connsiteY29" fmla="*/ 1341455 h 1522526"/>
                    <a:gd name="connsiteX30" fmla="*/ 556825 w 1489754"/>
                    <a:gd name="connsiteY30" fmla="*/ 1191436 h 1522526"/>
                    <a:gd name="connsiteX31" fmla="*/ 439913 w 1489754"/>
                    <a:gd name="connsiteY31" fmla="*/ 1004825 h 1522526"/>
                    <a:gd name="connsiteX32" fmla="*/ 551936 w 1489754"/>
                    <a:gd name="connsiteY32" fmla="*/ 931359 h 1522526"/>
                    <a:gd name="connsiteX33" fmla="*/ 550504 w 1489754"/>
                    <a:gd name="connsiteY33" fmla="*/ 858311 h 1522526"/>
                    <a:gd name="connsiteX34" fmla="*/ 621119 w 1489754"/>
                    <a:gd name="connsiteY34" fmla="*/ 900922 h 1522526"/>
                    <a:gd name="connsiteX35" fmla="*/ 728276 w 1489754"/>
                    <a:gd name="connsiteY35" fmla="*/ 915210 h 1522526"/>
                    <a:gd name="connsiteX36" fmla="*/ 821144 w 1489754"/>
                    <a:gd name="connsiteY36" fmla="*/ 874729 h 1522526"/>
                    <a:gd name="connsiteX37" fmla="*/ 856178 w 1489754"/>
                    <a:gd name="connsiteY37" fmla="*/ 852696 h 1522526"/>
                    <a:gd name="connsiteX38" fmla="*/ 1041767 w 1489754"/>
                    <a:gd name="connsiteY38" fmla="*/ 314309 h 1522526"/>
                    <a:gd name="connsiteX39" fmla="*/ 1048139 w 1489754"/>
                    <a:gd name="connsiteY39" fmla="*/ 320855 h 1522526"/>
                    <a:gd name="connsiteX40" fmla="*/ 1074929 w 1489754"/>
                    <a:gd name="connsiteY40" fmla="*/ 428013 h 1522526"/>
                    <a:gd name="connsiteX41" fmla="*/ 1101718 w 1489754"/>
                    <a:gd name="connsiteY41" fmla="*/ 569403 h 1522526"/>
                    <a:gd name="connsiteX42" fmla="*/ 1110648 w 1489754"/>
                    <a:gd name="connsiteY42" fmla="*/ 704839 h 1522526"/>
                    <a:gd name="connsiteX43" fmla="*/ 1107671 w 1489754"/>
                    <a:gd name="connsiteY43" fmla="*/ 789672 h 1522526"/>
                    <a:gd name="connsiteX44" fmla="*/ 1082370 w 1489754"/>
                    <a:gd name="connsiteY44" fmla="*/ 850693 h 1522526"/>
                    <a:gd name="connsiteX45" fmla="*/ 1036232 w 1489754"/>
                    <a:gd name="connsiteY45" fmla="*/ 859623 h 1522526"/>
                    <a:gd name="connsiteX46" fmla="*/ 963305 w 1489754"/>
                    <a:gd name="connsiteY46" fmla="*/ 853670 h 1522526"/>
                    <a:gd name="connsiteX47" fmla="*/ 908238 w 1489754"/>
                    <a:gd name="connsiteY47" fmla="*/ 834322 h 1522526"/>
                    <a:gd name="connsiteX48" fmla="*/ 915679 w 1489754"/>
                    <a:gd name="connsiteY48" fmla="*/ 813485 h 1522526"/>
                    <a:gd name="connsiteX49" fmla="*/ 945445 w 1489754"/>
                    <a:gd name="connsiteY49" fmla="*/ 773301 h 1522526"/>
                    <a:gd name="connsiteX50" fmla="*/ 973724 w 1489754"/>
                    <a:gd name="connsiteY50" fmla="*/ 704839 h 1522526"/>
                    <a:gd name="connsiteX51" fmla="*/ 979677 w 1489754"/>
                    <a:gd name="connsiteY51" fmla="*/ 675072 h 1522526"/>
                    <a:gd name="connsiteX52" fmla="*/ 997536 w 1489754"/>
                    <a:gd name="connsiteY52" fmla="*/ 655725 h 1522526"/>
                    <a:gd name="connsiteX53" fmla="*/ 1022838 w 1489754"/>
                    <a:gd name="connsiteY53" fmla="*/ 579821 h 1522526"/>
                    <a:gd name="connsiteX54" fmla="*/ 1040697 w 1489754"/>
                    <a:gd name="connsiteY54" fmla="*/ 499452 h 1522526"/>
                    <a:gd name="connsiteX55" fmla="*/ 1042186 w 1489754"/>
                    <a:gd name="connsiteY55" fmla="*/ 463733 h 1522526"/>
                    <a:gd name="connsiteX56" fmla="*/ 1025814 w 1489754"/>
                    <a:gd name="connsiteY56" fmla="*/ 430990 h 1522526"/>
                    <a:gd name="connsiteX57" fmla="*/ 1009443 w 1489754"/>
                    <a:gd name="connsiteY57" fmla="*/ 416107 h 1522526"/>
                    <a:gd name="connsiteX58" fmla="*/ 1006466 w 1489754"/>
                    <a:gd name="connsiteY58" fmla="*/ 386340 h 1522526"/>
                    <a:gd name="connsiteX59" fmla="*/ 1009443 w 1489754"/>
                    <a:gd name="connsiteY59" fmla="*/ 350621 h 1522526"/>
                    <a:gd name="connsiteX60" fmla="*/ 1024326 w 1489754"/>
                    <a:gd name="connsiteY60" fmla="*/ 328297 h 1522526"/>
                    <a:gd name="connsiteX61" fmla="*/ 1041767 w 1489754"/>
                    <a:gd name="connsiteY61" fmla="*/ 314309 h 1522526"/>
                    <a:gd name="connsiteX62" fmla="*/ 616358 w 1489754"/>
                    <a:gd name="connsiteY62" fmla="*/ 96060 h 1522526"/>
                    <a:gd name="connsiteX63" fmla="*/ 509202 w 1489754"/>
                    <a:gd name="connsiteY63" fmla="*/ 431816 h 1522526"/>
                    <a:gd name="connsiteX64" fmla="*/ 654458 w 1489754"/>
                    <a:gd name="connsiteY64" fmla="*/ 184165 h 1522526"/>
                    <a:gd name="connsiteX65" fmla="*/ 616358 w 1489754"/>
                    <a:gd name="connsiteY65" fmla="*/ 96060 h 1522526"/>
                    <a:gd name="connsiteX66" fmla="*/ 651876 w 1489754"/>
                    <a:gd name="connsiteY66" fmla="*/ 0 h 1522526"/>
                    <a:gd name="connsiteX67" fmla="*/ 696401 w 1489754"/>
                    <a:gd name="connsiteY67" fmla="*/ 372 h 1522526"/>
                    <a:gd name="connsiteX68" fmla="*/ 757918 w 1489754"/>
                    <a:gd name="connsiteY68" fmla="*/ 6326 h 1522526"/>
                    <a:gd name="connsiteX69" fmla="*/ 829357 w 1489754"/>
                    <a:gd name="connsiteY69" fmla="*/ 38076 h 1522526"/>
                    <a:gd name="connsiteX70" fmla="*/ 910718 w 1489754"/>
                    <a:gd name="connsiteY70" fmla="*/ 103562 h 1522526"/>
                    <a:gd name="connsiteX71" fmla="*/ 1005970 w 1489754"/>
                    <a:gd name="connsiteY71" fmla="*/ 216673 h 1522526"/>
                    <a:gd name="connsiteX72" fmla="*/ 1041689 w 1489754"/>
                    <a:gd name="connsiteY72" fmla="*/ 276206 h 1522526"/>
                    <a:gd name="connsiteX73" fmla="*/ 1025814 w 1489754"/>
                    <a:gd name="connsiteY73" fmla="*/ 313909 h 1522526"/>
                    <a:gd name="connsiteX74" fmla="*/ 992079 w 1489754"/>
                    <a:gd name="connsiteY74" fmla="*/ 331769 h 1522526"/>
                    <a:gd name="connsiteX75" fmla="*/ 968266 w 1489754"/>
                    <a:gd name="connsiteY75" fmla="*/ 311925 h 1522526"/>
                    <a:gd name="connsiteX76" fmla="*/ 914687 w 1489754"/>
                    <a:gd name="connsiteY76" fmla="*/ 256361 h 1522526"/>
                    <a:gd name="connsiteX77" fmla="*/ 819435 w 1489754"/>
                    <a:gd name="connsiteY77" fmla="*/ 210720 h 1522526"/>
                    <a:gd name="connsiteX78" fmla="*/ 716246 w 1489754"/>
                    <a:gd name="connsiteY78" fmla="*/ 210720 h 1522526"/>
                    <a:gd name="connsiteX79" fmla="*/ 850617 w 1489754"/>
                    <a:gd name="connsiteY79" fmla="*/ 240487 h 1522526"/>
                    <a:gd name="connsiteX80" fmla="*/ 916103 w 1489754"/>
                    <a:gd name="connsiteY80" fmla="*/ 279721 h 1522526"/>
                    <a:gd name="connsiteX81" fmla="*/ 978269 w 1489754"/>
                    <a:gd name="connsiteY81" fmla="*/ 344718 h 1522526"/>
                    <a:gd name="connsiteX82" fmla="*/ 969452 w 1489754"/>
                    <a:gd name="connsiteY82" fmla="*/ 378896 h 1522526"/>
                    <a:gd name="connsiteX83" fmla="*/ 969452 w 1489754"/>
                    <a:gd name="connsiteY83" fmla="*/ 451651 h 1522526"/>
                    <a:gd name="connsiteX84" fmla="*/ 1003488 w 1489754"/>
                    <a:gd name="connsiteY84" fmla="*/ 478628 h 1522526"/>
                    <a:gd name="connsiteX85" fmla="*/ 967232 w 1489754"/>
                    <a:gd name="connsiteY85" fmla="*/ 638035 h 1522526"/>
                    <a:gd name="connsiteX86" fmla="*/ 946515 w 1489754"/>
                    <a:gd name="connsiteY86" fmla="*/ 651932 h 1522526"/>
                    <a:gd name="connsiteX87" fmla="*/ 838644 w 1489754"/>
                    <a:gd name="connsiteY87" fmla="*/ 831290 h 1522526"/>
                    <a:gd name="connsiteX88" fmla="*/ 749707 w 1489754"/>
                    <a:gd name="connsiteY88" fmla="*/ 893779 h 1522526"/>
                    <a:gd name="connsiteX89" fmla="*/ 663982 w 1489754"/>
                    <a:gd name="connsiteY89" fmla="*/ 893779 h 1522526"/>
                    <a:gd name="connsiteX90" fmla="*/ 542921 w 1489754"/>
                    <a:gd name="connsiteY90" fmla="*/ 821966 h 1522526"/>
                    <a:gd name="connsiteX91" fmla="*/ 450782 w 1489754"/>
                    <a:gd name="connsiteY91" fmla="*/ 643758 h 1522526"/>
                    <a:gd name="connsiteX92" fmla="*/ 390111 w 1489754"/>
                    <a:gd name="connsiteY92" fmla="*/ 503970 h 1522526"/>
                    <a:gd name="connsiteX93" fmla="*/ 413787 w 1489754"/>
                    <a:gd name="connsiteY93" fmla="*/ 464730 h 1522526"/>
                    <a:gd name="connsiteX94" fmla="*/ 402973 w 1489754"/>
                    <a:gd name="connsiteY94" fmla="*/ 399317 h 1522526"/>
                    <a:gd name="connsiteX95" fmla="*/ 376911 w 1489754"/>
                    <a:gd name="connsiteY95" fmla="*/ 419083 h 1522526"/>
                    <a:gd name="connsiteX96" fmla="*/ 361036 w 1489754"/>
                    <a:gd name="connsiteY96" fmla="*/ 438927 h 1522526"/>
                    <a:gd name="connsiteX97" fmla="*/ 347145 w 1489754"/>
                    <a:gd name="connsiteY97" fmla="*/ 476631 h 1522526"/>
                    <a:gd name="connsiteX98" fmla="*/ 353098 w 1489754"/>
                    <a:gd name="connsiteY98" fmla="*/ 514335 h 1522526"/>
                    <a:gd name="connsiteX99" fmla="*/ 363020 w 1489754"/>
                    <a:gd name="connsiteY99" fmla="*/ 571883 h 1522526"/>
                    <a:gd name="connsiteX100" fmla="*/ 386833 w 1489754"/>
                    <a:gd name="connsiteY100" fmla="*/ 665150 h 1522526"/>
                    <a:gd name="connsiteX101" fmla="*/ 412630 w 1489754"/>
                    <a:gd name="connsiteY101" fmla="*/ 686979 h 1522526"/>
                    <a:gd name="connsiteX102" fmla="*/ 428506 w 1489754"/>
                    <a:gd name="connsiteY102" fmla="*/ 728652 h 1522526"/>
                    <a:gd name="connsiteX103" fmla="*/ 466210 w 1489754"/>
                    <a:gd name="connsiteY103" fmla="*/ 802075 h 1522526"/>
                    <a:gd name="connsiteX104" fmla="*/ 482085 w 1489754"/>
                    <a:gd name="connsiteY104" fmla="*/ 847716 h 1522526"/>
                    <a:gd name="connsiteX105" fmla="*/ 438428 w 1489754"/>
                    <a:gd name="connsiteY105" fmla="*/ 859623 h 1522526"/>
                    <a:gd name="connsiteX106" fmla="*/ 374927 w 1489754"/>
                    <a:gd name="connsiteY106" fmla="*/ 867560 h 1522526"/>
                    <a:gd name="connsiteX107" fmla="*/ 317379 w 1489754"/>
                    <a:gd name="connsiteY107" fmla="*/ 853670 h 1522526"/>
                    <a:gd name="connsiteX108" fmla="*/ 291581 w 1489754"/>
                    <a:gd name="connsiteY108" fmla="*/ 810012 h 1522526"/>
                    <a:gd name="connsiteX109" fmla="*/ 279675 w 1489754"/>
                    <a:gd name="connsiteY109" fmla="*/ 732620 h 1522526"/>
                    <a:gd name="connsiteX110" fmla="*/ 283644 w 1489754"/>
                    <a:gd name="connsiteY110" fmla="*/ 631415 h 1522526"/>
                    <a:gd name="connsiteX111" fmla="*/ 315394 w 1489754"/>
                    <a:gd name="connsiteY111" fmla="*/ 415114 h 1522526"/>
                    <a:gd name="connsiteX112" fmla="*/ 388817 w 1489754"/>
                    <a:gd name="connsiteY112" fmla="*/ 194845 h 1522526"/>
                    <a:gd name="connsiteX113" fmla="*/ 450334 w 1489754"/>
                    <a:gd name="connsiteY113" fmla="*/ 93640 h 1522526"/>
                    <a:gd name="connsiteX114" fmla="*/ 509867 w 1489754"/>
                    <a:gd name="connsiteY114" fmla="*/ 44029 h 1522526"/>
                    <a:gd name="connsiteX115" fmla="*/ 563446 w 1489754"/>
                    <a:gd name="connsiteY115" fmla="*/ 36092 h 1522526"/>
                    <a:gd name="connsiteX116" fmla="*/ 609087 w 1489754"/>
                    <a:gd name="connsiteY116" fmla="*/ 4341 h 1522526"/>
                    <a:gd name="connsiteX117" fmla="*/ 651876 w 1489754"/>
                    <a:gd name="connsiteY117" fmla="*/ 0 h 1522526"/>
                    <a:gd name="connsiteX0" fmla="*/ 992965 w 1490589"/>
                    <a:gd name="connsiteY0" fmla="*/ 998817 h 1522526"/>
                    <a:gd name="connsiteX1" fmla="*/ 1003490 w 1490589"/>
                    <a:gd name="connsiteY1" fmla="*/ 1002500 h 1522526"/>
                    <a:gd name="connsiteX2" fmla="*/ 1110648 w 1490589"/>
                    <a:gd name="connsiteY2" fmla="*/ 1036732 h 1522526"/>
                    <a:gd name="connsiteX3" fmla="*/ 1228224 w 1490589"/>
                    <a:gd name="connsiteY3" fmla="*/ 1091799 h 1522526"/>
                    <a:gd name="connsiteX4" fmla="*/ 1293710 w 1490589"/>
                    <a:gd name="connsiteY4" fmla="*/ 1137937 h 1522526"/>
                    <a:gd name="connsiteX5" fmla="*/ 1366040 w 1490589"/>
                    <a:gd name="connsiteY5" fmla="*/ 1185265 h 1522526"/>
                    <a:gd name="connsiteX6" fmla="*/ 1487186 w 1490589"/>
                    <a:gd name="connsiteY6" fmla="*/ 1448990 h 1522526"/>
                    <a:gd name="connsiteX7" fmla="*/ 1177029 w 1490589"/>
                    <a:gd name="connsiteY7" fmla="*/ 1493045 h 1522526"/>
                    <a:gd name="connsiteX8" fmla="*/ 1132974 w 1490589"/>
                    <a:gd name="connsiteY8" fmla="*/ 1439469 h 1522526"/>
                    <a:gd name="connsiteX9" fmla="*/ 1151130 w 1490589"/>
                    <a:gd name="connsiteY9" fmla="*/ 1492451 h 1522526"/>
                    <a:gd name="connsiteX10" fmla="*/ 267073 w 1490589"/>
                    <a:gd name="connsiteY10" fmla="*/ 1497214 h 1522526"/>
                    <a:gd name="connsiteX11" fmla="*/ 250922 w 1490589"/>
                    <a:gd name="connsiteY11" fmla="*/ 1492951 h 1522526"/>
                    <a:gd name="connsiteX12" fmla="*/ 273457 w 1490589"/>
                    <a:gd name="connsiteY12" fmla="*/ 1446229 h 1522526"/>
                    <a:gd name="connsiteX13" fmla="*/ 221069 w 1490589"/>
                    <a:gd name="connsiteY13" fmla="*/ 1493854 h 1522526"/>
                    <a:gd name="connsiteX14" fmla="*/ 668 w 1490589"/>
                    <a:gd name="connsiteY14" fmla="*/ 1482327 h 1522526"/>
                    <a:gd name="connsiteX15" fmla="*/ 61391 w 1490589"/>
                    <a:gd name="connsiteY15" fmla="*/ 1223961 h 1522526"/>
                    <a:gd name="connsiteX16" fmla="*/ 92644 w 1490589"/>
                    <a:gd name="connsiteY16" fmla="*/ 1157285 h 1522526"/>
                    <a:gd name="connsiteX17" fmla="*/ 153665 w 1490589"/>
                    <a:gd name="connsiteY17" fmla="*/ 1120077 h 1522526"/>
                    <a:gd name="connsiteX18" fmla="*/ 251893 w 1490589"/>
                    <a:gd name="connsiteY18" fmla="*/ 1078404 h 1522526"/>
                    <a:gd name="connsiteX19" fmla="*/ 376911 w 1490589"/>
                    <a:gd name="connsiteY19" fmla="*/ 1029290 h 1522526"/>
                    <a:gd name="connsiteX20" fmla="*/ 410479 w 1490589"/>
                    <a:gd name="connsiteY20" fmla="*/ 1016502 h 1522526"/>
                    <a:gd name="connsiteX21" fmla="*/ 592543 w 1490589"/>
                    <a:gd name="connsiteY21" fmla="*/ 1272398 h 1522526"/>
                    <a:gd name="connsiteX22" fmla="*/ 763993 w 1490589"/>
                    <a:gd name="connsiteY22" fmla="*/ 1379555 h 1522526"/>
                    <a:gd name="connsiteX23" fmla="*/ 883056 w 1490589"/>
                    <a:gd name="connsiteY23" fmla="*/ 1243823 h 1522526"/>
                    <a:gd name="connsiteX24" fmla="*/ 992965 w 1490589"/>
                    <a:gd name="connsiteY24" fmla="*/ 998817 h 1522526"/>
                    <a:gd name="connsiteX25" fmla="*/ 856178 w 1490589"/>
                    <a:gd name="connsiteY25" fmla="*/ 852696 h 1522526"/>
                    <a:gd name="connsiteX26" fmla="*/ 851682 w 1490589"/>
                    <a:gd name="connsiteY26" fmla="*/ 923321 h 1522526"/>
                    <a:gd name="connsiteX27" fmla="*/ 959840 w 1490589"/>
                    <a:gd name="connsiteY27" fmla="*/ 978198 h 1522526"/>
                    <a:gd name="connsiteX28" fmla="*/ 885437 w 1490589"/>
                    <a:gd name="connsiteY28" fmla="*/ 1177148 h 1522526"/>
                    <a:gd name="connsiteX29" fmla="*/ 747325 w 1490589"/>
                    <a:gd name="connsiteY29" fmla="*/ 1341455 h 1522526"/>
                    <a:gd name="connsiteX30" fmla="*/ 556825 w 1490589"/>
                    <a:gd name="connsiteY30" fmla="*/ 1191436 h 1522526"/>
                    <a:gd name="connsiteX31" fmla="*/ 439913 w 1490589"/>
                    <a:gd name="connsiteY31" fmla="*/ 1004825 h 1522526"/>
                    <a:gd name="connsiteX32" fmla="*/ 551936 w 1490589"/>
                    <a:gd name="connsiteY32" fmla="*/ 931359 h 1522526"/>
                    <a:gd name="connsiteX33" fmla="*/ 550504 w 1490589"/>
                    <a:gd name="connsiteY33" fmla="*/ 858311 h 1522526"/>
                    <a:gd name="connsiteX34" fmla="*/ 621119 w 1490589"/>
                    <a:gd name="connsiteY34" fmla="*/ 900922 h 1522526"/>
                    <a:gd name="connsiteX35" fmla="*/ 728276 w 1490589"/>
                    <a:gd name="connsiteY35" fmla="*/ 915210 h 1522526"/>
                    <a:gd name="connsiteX36" fmla="*/ 821144 w 1490589"/>
                    <a:gd name="connsiteY36" fmla="*/ 874729 h 1522526"/>
                    <a:gd name="connsiteX37" fmla="*/ 856178 w 1490589"/>
                    <a:gd name="connsiteY37" fmla="*/ 852696 h 1522526"/>
                    <a:gd name="connsiteX38" fmla="*/ 1041767 w 1490589"/>
                    <a:gd name="connsiteY38" fmla="*/ 314309 h 1522526"/>
                    <a:gd name="connsiteX39" fmla="*/ 1048139 w 1490589"/>
                    <a:gd name="connsiteY39" fmla="*/ 320855 h 1522526"/>
                    <a:gd name="connsiteX40" fmla="*/ 1074929 w 1490589"/>
                    <a:gd name="connsiteY40" fmla="*/ 428013 h 1522526"/>
                    <a:gd name="connsiteX41" fmla="*/ 1101718 w 1490589"/>
                    <a:gd name="connsiteY41" fmla="*/ 569403 h 1522526"/>
                    <a:gd name="connsiteX42" fmla="*/ 1110648 w 1490589"/>
                    <a:gd name="connsiteY42" fmla="*/ 704839 h 1522526"/>
                    <a:gd name="connsiteX43" fmla="*/ 1107671 w 1490589"/>
                    <a:gd name="connsiteY43" fmla="*/ 789672 h 1522526"/>
                    <a:gd name="connsiteX44" fmla="*/ 1082370 w 1490589"/>
                    <a:gd name="connsiteY44" fmla="*/ 850693 h 1522526"/>
                    <a:gd name="connsiteX45" fmla="*/ 1036232 w 1490589"/>
                    <a:gd name="connsiteY45" fmla="*/ 859623 h 1522526"/>
                    <a:gd name="connsiteX46" fmla="*/ 963305 w 1490589"/>
                    <a:gd name="connsiteY46" fmla="*/ 853670 h 1522526"/>
                    <a:gd name="connsiteX47" fmla="*/ 908238 w 1490589"/>
                    <a:gd name="connsiteY47" fmla="*/ 834322 h 1522526"/>
                    <a:gd name="connsiteX48" fmla="*/ 915679 w 1490589"/>
                    <a:gd name="connsiteY48" fmla="*/ 813485 h 1522526"/>
                    <a:gd name="connsiteX49" fmla="*/ 945445 w 1490589"/>
                    <a:gd name="connsiteY49" fmla="*/ 773301 h 1522526"/>
                    <a:gd name="connsiteX50" fmla="*/ 973724 w 1490589"/>
                    <a:gd name="connsiteY50" fmla="*/ 704839 h 1522526"/>
                    <a:gd name="connsiteX51" fmla="*/ 979677 w 1490589"/>
                    <a:gd name="connsiteY51" fmla="*/ 675072 h 1522526"/>
                    <a:gd name="connsiteX52" fmla="*/ 997536 w 1490589"/>
                    <a:gd name="connsiteY52" fmla="*/ 655725 h 1522526"/>
                    <a:gd name="connsiteX53" fmla="*/ 1022838 w 1490589"/>
                    <a:gd name="connsiteY53" fmla="*/ 579821 h 1522526"/>
                    <a:gd name="connsiteX54" fmla="*/ 1040697 w 1490589"/>
                    <a:gd name="connsiteY54" fmla="*/ 499452 h 1522526"/>
                    <a:gd name="connsiteX55" fmla="*/ 1042186 w 1490589"/>
                    <a:gd name="connsiteY55" fmla="*/ 463733 h 1522526"/>
                    <a:gd name="connsiteX56" fmla="*/ 1025814 w 1490589"/>
                    <a:gd name="connsiteY56" fmla="*/ 430990 h 1522526"/>
                    <a:gd name="connsiteX57" fmla="*/ 1009443 w 1490589"/>
                    <a:gd name="connsiteY57" fmla="*/ 416107 h 1522526"/>
                    <a:gd name="connsiteX58" fmla="*/ 1006466 w 1490589"/>
                    <a:gd name="connsiteY58" fmla="*/ 386340 h 1522526"/>
                    <a:gd name="connsiteX59" fmla="*/ 1009443 w 1490589"/>
                    <a:gd name="connsiteY59" fmla="*/ 350621 h 1522526"/>
                    <a:gd name="connsiteX60" fmla="*/ 1024326 w 1490589"/>
                    <a:gd name="connsiteY60" fmla="*/ 328297 h 1522526"/>
                    <a:gd name="connsiteX61" fmla="*/ 1041767 w 1490589"/>
                    <a:gd name="connsiteY61" fmla="*/ 314309 h 1522526"/>
                    <a:gd name="connsiteX62" fmla="*/ 616358 w 1490589"/>
                    <a:gd name="connsiteY62" fmla="*/ 96060 h 1522526"/>
                    <a:gd name="connsiteX63" fmla="*/ 509202 w 1490589"/>
                    <a:gd name="connsiteY63" fmla="*/ 431816 h 1522526"/>
                    <a:gd name="connsiteX64" fmla="*/ 654458 w 1490589"/>
                    <a:gd name="connsiteY64" fmla="*/ 184165 h 1522526"/>
                    <a:gd name="connsiteX65" fmla="*/ 616358 w 1490589"/>
                    <a:gd name="connsiteY65" fmla="*/ 96060 h 1522526"/>
                    <a:gd name="connsiteX66" fmla="*/ 651876 w 1490589"/>
                    <a:gd name="connsiteY66" fmla="*/ 0 h 1522526"/>
                    <a:gd name="connsiteX67" fmla="*/ 696401 w 1490589"/>
                    <a:gd name="connsiteY67" fmla="*/ 372 h 1522526"/>
                    <a:gd name="connsiteX68" fmla="*/ 757918 w 1490589"/>
                    <a:gd name="connsiteY68" fmla="*/ 6326 h 1522526"/>
                    <a:gd name="connsiteX69" fmla="*/ 829357 w 1490589"/>
                    <a:gd name="connsiteY69" fmla="*/ 38076 h 1522526"/>
                    <a:gd name="connsiteX70" fmla="*/ 910718 w 1490589"/>
                    <a:gd name="connsiteY70" fmla="*/ 103562 h 1522526"/>
                    <a:gd name="connsiteX71" fmla="*/ 1005970 w 1490589"/>
                    <a:gd name="connsiteY71" fmla="*/ 216673 h 1522526"/>
                    <a:gd name="connsiteX72" fmla="*/ 1041689 w 1490589"/>
                    <a:gd name="connsiteY72" fmla="*/ 276206 h 1522526"/>
                    <a:gd name="connsiteX73" fmla="*/ 1025814 w 1490589"/>
                    <a:gd name="connsiteY73" fmla="*/ 313909 h 1522526"/>
                    <a:gd name="connsiteX74" fmla="*/ 992079 w 1490589"/>
                    <a:gd name="connsiteY74" fmla="*/ 331769 h 1522526"/>
                    <a:gd name="connsiteX75" fmla="*/ 968266 w 1490589"/>
                    <a:gd name="connsiteY75" fmla="*/ 311925 h 1522526"/>
                    <a:gd name="connsiteX76" fmla="*/ 914687 w 1490589"/>
                    <a:gd name="connsiteY76" fmla="*/ 256361 h 1522526"/>
                    <a:gd name="connsiteX77" fmla="*/ 819435 w 1490589"/>
                    <a:gd name="connsiteY77" fmla="*/ 210720 h 1522526"/>
                    <a:gd name="connsiteX78" fmla="*/ 716246 w 1490589"/>
                    <a:gd name="connsiteY78" fmla="*/ 210720 h 1522526"/>
                    <a:gd name="connsiteX79" fmla="*/ 850617 w 1490589"/>
                    <a:gd name="connsiteY79" fmla="*/ 240487 h 1522526"/>
                    <a:gd name="connsiteX80" fmla="*/ 916103 w 1490589"/>
                    <a:gd name="connsiteY80" fmla="*/ 279721 h 1522526"/>
                    <a:gd name="connsiteX81" fmla="*/ 978269 w 1490589"/>
                    <a:gd name="connsiteY81" fmla="*/ 344718 h 1522526"/>
                    <a:gd name="connsiteX82" fmla="*/ 969452 w 1490589"/>
                    <a:gd name="connsiteY82" fmla="*/ 378896 h 1522526"/>
                    <a:gd name="connsiteX83" fmla="*/ 969452 w 1490589"/>
                    <a:gd name="connsiteY83" fmla="*/ 451651 h 1522526"/>
                    <a:gd name="connsiteX84" fmla="*/ 1003488 w 1490589"/>
                    <a:gd name="connsiteY84" fmla="*/ 478628 h 1522526"/>
                    <a:gd name="connsiteX85" fmla="*/ 967232 w 1490589"/>
                    <a:gd name="connsiteY85" fmla="*/ 638035 h 1522526"/>
                    <a:gd name="connsiteX86" fmla="*/ 946515 w 1490589"/>
                    <a:gd name="connsiteY86" fmla="*/ 651932 h 1522526"/>
                    <a:gd name="connsiteX87" fmla="*/ 838644 w 1490589"/>
                    <a:gd name="connsiteY87" fmla="*/ 831290 h 1522526"/>
                    <a:gd name="connsiteX88" fmla="*/ 749707 w 1490589"/>
                    <a:gd name="connsiteY88" fmla="*/ 893779 h 1522526"/>
                    <a:gd name="connsiteX89" fmla="*/ 663982 w 1490589"/>
                    <a:gd name="connsiteY89" fmla="*/ 893779 h 1522526"/>
                    <a:gd name="connsiteX90" fmla="*/ 542921 w 1490589"/>
                    <a:gd name="connsiteY90" fmla="*/ 821966 h 1522526"/>
                    <a:gd name="connsiteX91" fmla="*/ 450782 w 1490589"/>
                    <a:gd name="connsiteY91" fmla="*/ 643758 h 1522526"/>
                    <a:gd name="connsiteX92" fmla="*/ 390111 w 1490589"/>
                    <a:gd name="connsiteY92" fmla="*/ 503970 h 1522526"/>
                    <a:gd name="connsiteX93" fmla="*/ 413787 w 1490589"/>
                    <a:gd name="connsiteY93" fmla="*/ 464730 h 1522526"/>
                    <a:gd name="connsiteX94" fmla="*/ 402973 w 1490589"/>
                    <a:gd name="connsiteY94" fmla="*/ 399317 h 1522526"/>
                    <a:gd name="connsiteX95" fmla="*/ 376911 w 1490589"/>
                    <a:gd name="connsiteY95" fmla="*/ 419083 h 1522526"/>
                    <a:gd name="connsiteX96" fmla="*/ 361036 w 1490589"/>
                    <a:gd name="connsiteY96" fmla="*/ 438927 h 1522526"/>
                    <a:gd name="connsiteX97" fmla="*/ 347145 w 1490589"/>
                    <a:gd name="connsiteY97" fmla="*/ 476631 h 1522526"/>
                    <a:gd name="connsiteX98" fmla="*/ 353098 w 1490589"/>
                    <a:gd name="connsiteY98" fmla="*/ 514335 h 1522526"/>
                    <a:gd name="connsiteX99" fmla="*/ 363020 w 1490589"/>
                    <a:gd name="connsiteY99" fmla="*/ 571883 h 1522526"/>
                    <a:gd name="connsiteX100" fmla="*/ 386833 w 1490589"/>
                    <a:gd name="connsiteY100" fmla="*/ 665150 h 1522526"/>
                    <a:gd name="connsiteX101" fmla="*/ 412630 w 1490589"/>
                    <a:gd name="connsiteY101" fmla="*/ 686979 h 1522526"/>
                    <a:gd name="connsiteX102" fmla="*/ 428506 w 1490589"/>
                    <a:gd name="connsiteY102" fmla="*/ 728652 h 1522526"/>
                    <a:gd name="connsiteX103" fmla="*/ 466210 w 1490589"/>
                    <a:gd name="connsiteY103" fmla="*/ 802075 h 1522526"/>
                    <a:gd name="connsiteX104" fmla="*/ 482085 w 1490589"/>
                    <a:gd name="connsiteY104" fmla="*/ 847716 h 1522526"/>
                    <a:gd name="connsiteX105" fmla="*/ 438428 w 1490589"/>
                    <a:gd name="connsiteY105" fmla="*/ 859623 h 1522526"/>
                    <a:gd name="connsiteX106" fmla="*/ 374927 w 1490589"/>
                    <a:gd name="connsiteY106" fmla="*/ 867560 h 1522526"/>
                    <a:gd name="connsiteX107" fmla="*/ 317379 w 1490589"/>
                    <a:gd name="connsiteY107" fmla="*/ 853670 h 1522526"/>
                    <a:gd name="connsiteX108" fmla="*/ 291581 w 1490589"/>
                    <a:gd name="connsiteY108" fmla="*/ 810012 h 1522526"/>
                    <a:gd name="connsiteX109" fmla="*/ 279675 w 1490589"/>
                    <a:gd name="connsiteY109" fmla="*/ 732620 h 1522526"/>
                    <a:gd name="connsiteX110" fmla="*/ 283644 w 1490589"/>
                    <a:gd name="connsiteY110" fmla="*/ 631415 h 1522526"/>
                    <a:gd name="connsiteX111" fmla="*/ 315394 w 1490589"/>
                    <a:gd name="connsiteY111" fmla="*/ 415114 h 1522526"/>
                    <a:gd name="connsiteX112" fmla="*/ 388817 w 1490589"/>
                    <a:gd name="connsiteY112" fmla="*/ 194845 h 1522526"/>
                    <a:gd name="connsiteX113" fmla="*/ 450334 w 1490589"/>
                    <a:gd name="connsiteY113" fmla="*/ 93640 h 1522526"/>
                    <a:gd name="connsiteX114" fmla="*/ 509867 w 1490589"/>
                    <a:gd name="connsiteY114" fmla="*/ 44029 h 1522526"/>
                    <a:gd name="connsiteX115" fmla="*/ 563446 w 1490589"/>
                    <a:gd name="connsiteY115" fmla="*/ 36092 h 1522526"/>
                    <a:gd name="connsiteX116" fmla="*/ 609087 w 1490589"/>
                    <a:gd name="connsiteY116" fmla="*/ 4341 h 1522526"/>
                    <a:gd name="connsiteX117" fmla="*/ 651876 w 1490589"/>
                    <a:gd name="connsiteY117" fmla="*/ 0 h 1522526"/>
                    <a:gd name="connsiteX0" fmla="*/ 992965 w 1490589"/>
                    <a:gd name="connsiteY0" fmla="*/ 998817 h 1522526"/>
                    <a:gd name="connsiteX1" fmla="*/ 1003490 w 1490589"/>
                    <a:gd name="connsiteY1" fmla="*/ 1002500 h 1522526"/>
                    <a:gd name="connsiteX2" fmla="*/ 1110648 w 1490589"/>
                    <a:gd name="connsiteY2" fmla="*/ 1036732 h 1522526"/>
                    <a:gd name="connsiteX3" fmla="*/ 1228224 w 1490589"/>
                    <a:gd name="connsiteY3" fmla="*/ 1091799 h 1522526"/>
                    <a:gd name="connsiteX4" fmla="*/ 1319904 w 1490589"/>
                    <a:gd name="connsiteY4" fmla="*/ 1106981 h 1522526"/>
                    <a:gd name="connsiteX5" fmla="*/ 1366040 w 1490589"/>
                    <a:gd name="connsiteY5" fmla="*/ 1185265 h 1522526"/>
                    <a:gd name="connsiteX6" fmla="*/ 1487186 w 1490589"/>
                    <a:gd name="connsiteY6" fmla="*/ 1448990 h 1522526"/>
                    <a:gd name="connsiteX7" fmla="*/ 1177029 w 1490589"/>
                    <a:gd name="connsiteY7" fmla="*/ 1493045 h 1522526"/>
                    <a:gd name="connsiteX8" fmla="*/ 1132974 w 1490589"/>
                    <a:gd name="connsiteY8" fmla="*/ 1439469 h 1522526"/>
                    <a:gd name="connsiteX9" fmla="*/ 1151130 w 1490589"/>
                    <a:gd name="connsiteY9" fmla="*/ 1492451 h 1522526"/>
                    <a:gd name="connsiteX10" fmla="*/ 267073 w 1490589"/>
                    <a:gd name="connsiteY10" fmla="*/ 1497214 h 1522526"/>
                    <a:gd name="connsiteX11" fmla="*/ 250922 w 1490589"/>
                    <a:gd name="connsiteY11" fmla="*/ 1492951 h 1522526"/>
                    <a:gd name="connsiteX12" fmla="*/ 273457 w 1490589"/>
                    <a:gd name="connsiteY12" fmla="*/ 1446229 h 1522526"/>
                    <a:gd name="connsiteX13" fmla="*/ 221069 w 1490589"/>
                    <a:gd name="connsiteY13" fmla="*/ 1493854 h 1522526"/>
                    <a:gd name="connsiteX14" fmla="*/ 668 w 1490589"/>
                    <a:gd name="connsiteY14" fmla="*/ 1482327 h 1522526"/>
                    <a:gd name="connsiteX15" fmla="*/ 61391 w 1490589"/>
                    <a:gd name="connsiteY15" fmla="*/ 1223961 h 1522526"/>
                    <a:gd name="connsiteX16" fmla="*/ 92644 w 1490589"/>
                    <a:gd name="connsiteY16" fmla="*/ 1157285 h 1522526"/>
                    <a:gd name="connsiteX17" fmla="*/ 153665 w 1490589"/>
                    <a:gd name="connsiteY17" fmla="*/ 1120077 h 1522526"/>
                    <a:gd name="connsiteX18" fmla="*/ 251893 w 1490589"/>
                    <a:gd name="connsiteY18" fmla="*/ 1078404 h 1522526"/>
                    <a:gd name="connsiteX19" fmla="*/ 376911 w 1490589"/>
                    <a:gd name="connsiteY19" fmla="*/ 1029290 h 1522526"/>
                    <a:gd name="connsiteX20" fmla="*/ 410479 w 1490589"/>
                    <a:gd name="connsiteY20" fmla="*/ 1016502 h 1522526"/>
                    <a:gd name="connsiteX21" fmla="*/ 592543 w 1490589"/>
                    <a:gd name="connsiteY21" fmla="*/ 1272398 h 1522526"/>
                    <a:gd name="connsiteX22" fmla="*/ 763993 w 1490589"/>
                    <a:gd name="connsiteY22" fmla="*/ 1379555 h 1522526"/>
                    <a:gd name="connsiteX23" fmla="*/ 883056 w 1490589"/>
                    <a:gd name="connsiteY23" fmla="*/ 1243823 h 1522526"/>
                    <a:gd name="connsiteX24" fmla="*/ 992965 w 1490589"/>
                    <a:gd name="connsiteY24" fmla="*/ 998817 h 1522526"/>
                    <a:gd name="connsiteX25" fmla="*/ 856178 w 1490589"/>
                    <a:gd name="connsiteY25" fmla="*/ 852696 h 1522526"/>
                    <a:gd name="connsiteX26" fmla="*/ 851682 w 1490589"/>
                    <a:gd name="connsiteY26" fmla="*/ 923321 h 1522526"/>
                    <a:gd name="connsiteX27" fmla="*/ 959840 w 1490589"/>
                    <a:gd name="connsiteY27" fmla="*/ 978198 h 1522526"/>
                    <a:gd name="connsiteX28" fmla="*/ 885437 w 1490589"/>
                    <a:gd name="connsiteY28" fmla="*/ 1177148 h 1522526"/>
                    <a:gd name="connsiteX29" fmla="*/ 747325 w 1490589"/>
                    <a:gd name="connsiteY29" fmla="*/ 1341455 h 1522526"/>
                    <a:gd name="connsiteX30" fmla="*/ 556825 w 1490589"/>
                    <a:gd name="connsiteY30" fmla="*/ 1191436 h 1522526"/>
                    <a:gd name="connsiteX31" fmla="*/ 439913 w 1490589"/>
                    <a:gd name="connsiteY31" fmla="*/ 1004825 h 1522526"/>
                    <a:gd name="connsiteX32" fmla="*/ 551936 w 1490589"/>
                    <a:gd name="connsiteY32" fmla="*/ 931359 h 1522526"/>
                    <a:gd name="connsiteX33" fmla="*/ 550504 w 1490589"/>
                    <a:gd name="connsiteY33" fmla="*/ 858311 h 1522526"/>
                    <a:gd name="connsiteX34" fmla="*/ 621119 w 1490589"/>
                    <a:gd name="connsiteY34" fmla="*/ 900922 h 1522526"/>
                    <a:gd name="connsiteX35" fmla="*/ 728276 w 1490589"/>
                    <a:gd name="connsiteY35" fmla="*/ 915210 h 1522526"/>
                    <a:gd name="connsiteX36" fmla="*/ 821144 w 1490589"/>
                    <a:gd name="connsiteY36" fmla="*/ 874729 h 1522526"/>
                    <a:gd name="connsiteX37" fmla="*/ 856178 w 1490589"/>
                    <a:gd name="connsiteY37" fmla="*/ 852696 h 1522526"/>
                    <a:gd name="connsiteX38" fmla="*/ 1041767 w 1490589"/>
                    <a:gd name="connsiteY38" fmla="*/ 314309 h 1522526"/>
                    <a:gd name="connsiteX39" fmla="*/ 1048139 w 1490589"/>
                    <a:gd name="connsiteY39" fmla="*/ 320855 h 1522526"/>
                    <a:gd name="connsiteX40" fmla="*/ 1074929 w 1490589"/>
                    <a:gd name="connsiteY40" fmla="*/ 428013 h 1522526"/>
                    <a:gd name="connsiteX41" fmla="*/ 1101718 w 1490589"/>
                    <a:gd name="connsiteY41" fmla="*/ 569403 h 1522526"/>
                    <a:gd name="connsiteX42" fmla="*/ 1110648 w 1490589"/>
                    <a:gd name="connsiteY42" fmla="*/ 704839 h 1522526"/>
                    <a:gd name="connsiteX43" fmla="*/ 1107671 w 1490589"/>
                    <a:gd name="connsiteY43" fmla="*/ 789672 h 1522526"/>
                    <a:gd name="connsiteX44" fmla="*/ 1082370 w 1490589"/>
                    <a:gd name="connsiteY44" fmla="*/ 850693 h 1522526"/>
                    <a:gd name="connsiteX45" fmla="*/ 1036232 w 1490589"/>
                    <a:gd name="connsiteY45" fmla="*/ 859623 h 1522526"/>
                    <a:gd name="connsiteX46" fmla="*/ 963305 w 1490589"/>
                    <a:gd name="connsiteY46" fmla="*/ 853670 h 1522526"/>
                    <a:gd name="connsiteX47" fmla="*/ 908238 w 1490589"/>
                    <a:gd name="connsiteY47" fmla="*/ 834322 h 1522526"/>
                    <a:gd name="connsiteX48" fmla="*/ 915679 w 1490589"/>
                    <a:gd name="connsiteY48" fmla="*/ 813485 h 1522526"/>
                    <a:gd name="connsiteX49" fmla="*/ 945445 w 1490589"/>
                    <a:gd name="connsiteY49" fmla="*/ 773301 h 1522526"/>
                    <a:gd name="connsiteX50" fmla="*/ 973724 w 1490589"/>
                    <a:gd name="connsiteY50" fmla="*/ 704839 h 1522526"/>
                    <a:gd name="connsiteX51" fmla="*/ 979677 w 1490589"/>
                    <a:gd name="connsiteY51" fmla="*/ 675072 h 1522526"/>
                    <a:gd name="connsiteX52" fmla="*/ 997536 w 1490589"/>
                    <a:gd name="connsiteY52" fmla="*/ 655725 h 1522526"/>
                    <a:gd name="connsiteX53" fmla="*/ 1022838 w 1490589"/>
                    <a:gd name="connsiteY53" fmla="*/ 579821 h 1522526"/>
                    <a:gd name="connsiteX54" fmla="*/ 1040697 w 1490589"/>
                    <a:gd name="connsiteY54" fmla="*/ 499452 h 1522526"/>
                    <a:gd name="connsiteX55" fmla="*/ 1042186 w 1490589"/>
                    <a:gd name="connsiteY55" fmla="*/ 463733 h 1522526"/>
                    <a:gd name="connsiteX56" fmla="*/ 1025814 w 1490589"/>
                    <a:gd name="connsiteY56" fmla="*/ 430990 h 1522526"/>
                    <a:gd name="connsiteX57" fmla="*/ 1009443 w 1490589"/>
                    <a:gd name="connsiteY57" fmla="*/ 416107 h 1522526"/>
                    <a:gd name="connsiteX58" fmla="*/ 1006466 w 1490589"/>
                    <a:gd name="connsiteY58" fmla="*/ 386340 h 1522526"/>
                    <a:gd name="connsiteX59" fmla="*/ 1009443 w 1490589"/>
                    <a:gd name="connsiteY59" fmla="*/ 350621 h 1522526"/>
                    <a:gd name="connsiteX60" fmla="*/ 1024326 w 1490589"/>
                    <a:gd name="connsiteY60" fmla="*/ 328297 h 1522526"/>
                    <a:gd name="connsiteX61" fmla="*/ 1041767 w 1490589"/>
                    <a:gd name="connsiteY61" fmla="*/ 314309 h 1522526"/>
                    <a:gd name="connsiteX62" fmla="*/ 616358 w 1490589"/>
                    <a:gd name="connsiteY62" fmla="*/ 96060 h 1522526"/>
                    <a:gd name="connsiteX63" fmla="*/ 509202 w 1490589"/>
                    <a:gd name="connsiteY63" fmla="*/ 431816 h 1522526"/>
                    <a:gd name="connsiteX64" fmla="*/ 654458 w 1490589"/>
                    <a:gd name="connsiteY64" fmla="*/ 184165 h 1522526"/>
                    <a:gd name="connsiteX65" fmla="*/ 616358 w 1490589"/>
                    <a:gd name="connsiteY65" fmla="*/ 96060 h 1522526"/>
                    <a:gd name="connsiteX66" fmla="*/ 651876 w 1490589"/>
                    <a:gd name="connsiteY66" fmla="*/ 0 h 1522526"/>
                    <a:gd name="connsiteX67" fmla="*/ 696401 w 1490589"/>
                    <a:gd name="connsiteY67" fmla="*/ 372 h 1522526"/>
                    <a:gd name="connsiteX68" fmla="*/ 757918 w 1490589"/>
                    <a:gd name="connsiteY68" fmla="*/ 6326 h 1522526"/>
                    <a:gd name="connsiteX69" fmla="*/ 829357 w 1490589"/>
                    <a:gd name="connsiteY69" fmla="*/ 38076 h 1522526"/>
                    <a:gd name="connsiteX70" fmla="*/ 910718 w 1490589"/>
                    <a:gd name="connsiteY70" fmla="*/ 103562 h 1522526"/>
                    <a:gd name="connsiteX71" fmla="*/ 1005970 w 1490589"/>
                    <a:gd name="connsiteY71" fmla="*/ 216673 h 1522526"/>
                    <a:gd name="connsiteX72" fmla="*/ 1041689 w 1490589"/>
                    <a:gd name="connsiteY72" fmla="*/ 276206 h 1522526"/>
                    <a:gd name="connsiteX73" fmla="*/ 1025814 w 1490589"/>
                    <a:gd name="connsiteY73" fmla="*/ 313909 h 1522526"/>
                    <a:gd name="connsiteX74" fmla="*/ 992079 w 1490589"/>
                    <a:gd name="connsiteY74" fmla="*/ 331769 h 1522526"/>
                    <a:gd name="connsiteX75" fmla="*/ 968266 w 1490589"/>
                    <a:gd name="connsiteY75" fmla="*/ 311925 h 1522526"/>
                    <a:gd name="connsiteX76" fmla="*/ 914687 w 1490589"/>
                    <a:gd name="connsiteY76" fmla="*/ 256361 h 1522526"/>
                    <a:gd name="connsiteX77" fmla="*/ 819435 w 1490589"/>
                    <a:gd name="connsiteY77" fmla="*/ 210720 h 1522526"/>
                    <a:gd name="connsiteX78" fmla="*/ 716246 w 1490589"/>
                    <a:gd name="connsiteY78" fmla="*/ 210720 h 1522526"/>
                    <a:gd name="connsiteX79" fmla="*/ 850617 w 1490589"/>
                    <a:gd name="connsiteY79" fmla="*/ 240487 h 1522526"/>
                    <a:gd name="connsiteX80" fmla="*/ 916103 w 1490589"/>
                    <a:gd name="connsiteY80" fmla="*/ 279721 h 1522526"/>
                    <a:gd name="connsiteX81" fmla="*/ 978269 w 1490589"/>
                    <a:gd name="connsiteY81" fmla="*/ 344718 h 1522526"/>
                    <a:gd name="connsiteX82" fmla="*/ 969452 w 1490589"/>
                    <a:gd name="connsiteY82" fmla="*/ 378896 h 1522526"/>
                    <a:gd name="connsiteX83" fmla="*/ 969452 w 1490589"/>
                    <a:gd name="connsiteY83" fmla="*/ 451651 h 1522526"/>
                    <a:gd name="connsiteX84" fmla="*/ 1003488 w 1490589"/>
                    <a:gd name="connsiteY84" fmla="*/ 478628 h 1522526"/>
                    <a:gd name="connsiteX85" fmla="*/ 967232 w 1490589"/>
                    <a:gd name="connsiteY85" fmla="*/ 638035 h 1522526"/>
                    <a:gd name="connsiteX86" fmla="*/ 946515 w 1490589"/>
                    <a:gd name="connsiteY86" fmla="*/ 651932 h 1522526"/>
                    <a:gd name="connsiteX87" fmla="*/ 838644 w 1490589"/>
                    <a:gd name="connsiteY87" fmla="*/ 831290 h 1522526"/>
                    <a:gd name="connsiteX88" fmla="*/ 749707 w 1490589"/>
                    <a:gd name="connsiteY88" fmla="*/ 893779 h 1522526"/>
                    <a:gd name="connsiteX89" fmla="*/ 663982 w 1490589"/>
                    <a:gd name="connsiteY89" fmla="*/ 893779 h 1522526"/>
                    <a:gd name="connsiteX90" fmla="*/ 542921 w 1490589"/>
                    <a:gd name="connsiteY90" fmla="*/ 821966 h 1522526"/>
                    <a:gd name="connsiteX91" fmla="*/ 450782 w 1490589"/>
                    <a:gd name="connsiteY91" fmla="*/ 643758 h 1522526"/>
                    <a:gd name="connsiteX92" fmla="*/ 390111 w 1490589"/>
                    <a:gd name="connsiteY92" fmla="*/ 503970 h 1522526"/>
                    <a:gd name="connsiteX93" fmla="*/ 413787 w 1490589"/>
                    <a:gd name="connsiteY93" fmla="*/ 464730 h 1522526"/>
                    <a:gd name="connsiteX94" fmla="*/ 402973 w 1490589"/>
                    <a:gd name="connsiteY94" fmla="*/ 399317 h 1522526"/>
                    <a:gd name="connsiteX95" fmla="*/ 376911 w 1490589"/>
                    <a:gd name="connsiteY95" fmla="*/ 419083 h 1522526"/>
                    <a:gd name="connsiteX96" fmla="*/ 361036 w 1490589"/>
                    <a:gd name="connsiteY96" fmla="*/ 438927 h 1522526"/>
                    <a:gd name="connsiteX97" fmla="*/ 347145 w 1490589"/>
                    <a:gd name="connsiteY97" fmla="*/ 476631 h 1522526"/>
                    <a:gd name="connsiteX98" fmla="*/ 353098 w 1490589"/>
                    <a:gd name="connsiteY98" fmla="*/ 514335 h 1522526"/>
                    <a:gd name="connsiteX99" fmla="*/ 363020 w 1490589"/>
                    <a:gd name="connsiteY99" fmla="*/ 571883 h 1522526"/>
                    <a:gd name="connsiteX100" fmla="*/ 386833 w 1490589"/>
                    <a:gd name="connsiteY100" fmla="*/ 665150 h 1522526"/>
                    <a:gd name="connsiteX101" fmla="*/ 412630 w 1490589"/>
                    <a:gd name="connsiteY101" fmla="*/ 686979 h 1522526"/>
                    <a:gd name="connsiteX102" fmla="*/ 428506 w 1490589"/>
                    <a:gd name="connsiteY102" fmla="*/ 728652 h 1522526"/>
                    <a:gd name="connsiteX103" fmla="*/ 466210 w 1490589"/>
                    <a:gd name="connsiteY103" fmla="*/ 802075 h 1522526"/>
                    <a:gd name="connsiteX104" fmla="*/ 482085 w 1490589"/>
                    <a:gd name="connsiteY104" fmla="*/ 847716 h 1522526"/>
                    <a:gd name="connsiteX105" fmla="*/ 438428 w 1490589"/>
                    <a:gd name="connsiteY105" fmla="*/ 859623 h 1522526"/>
                    <a:gd name="connsiteX106" fmla="*/ 374927 w 1490589"/>
                    <a:gd name="connsiteY106" fmla="*/ 867560 h 1522526"/>
                    <a:gd name="connsiteX107" fmla="*/ 317379 w 1490589"/>
                    <a:gd name="connsiteY107" fmla="*/ 853670 h 1522526"/>
                    <a:gd name="connsiteX108" fmla="*/ 291581 w 1490589"/>
                    <a:gd name="connsiteY108" fmla="*/ 810012 h 1522526"/>
                    <a:gd name="connsiteX109" fmla="*/ 279675 w 1490589"/>
                    <a:gd name="connsiteY109" fmla="*/ 732620 h 1522526"/>
                    <a:gd name="connsiteX110" fmla="*/ 283644 w 1490589"/>
                    <a:gd name="connsiteY110" fmla="*/ 631415 h 1522526"/>
                    <a:gd name="connsiteX111" fmla="*/ 315394 w 1490589"/>
                    <a:gd name="connsiteY111" fmla="*/ 415114 h 1522526"/>
                    <a:gd name="connsiteX112" fmla="*/ 388817 w 1490589"/>
                    <a:gd name="connsiteY112" fmla="*/ 194845 h 1522526"/>
                    <a:gd name="connsiteX113" fmla="*/ 450334 w 1490589"/>
                    <a:gd name="connsiteY113" fmla="*/ 93640 h 1522526"/>
                    <a:gd name="connsiteX114" fmla="*/ 509867 w 1490589"/>
                    <a:gd name="connsiteY114" fmla="*/ 44029 h 1522526"/>
                    <a:gd name="connsiteX115" fmla="*/ 563446 w 1490589"/>
                    <a:gd name="connsiteY115" fmla="*/ 36092 h 1522526"/>
                    <a:gd name="connsiteX116" fmla="*/ 609087 w 1490589"/>
                    <a:gd name="connsiteY116" fmla="*/ 4341 h 1522526"/>
                    <a:gd name="connsiteX117" fmla="*/ 651876 w 1490589"/>
                    <a:gd name="connsiteY117" fmla="*/ 0 h 1522526"/>
                    <a:gd name="connsiteX0" fmla="*/ 992965 w 1490589"/>
                    <a:gd name="connsiteY0" fmla="*/ 998817 h 1522526"/>
                    <a:gd name="connsiteX1" fmla="*/ 1003490 w 1490589"/>
                    <a:gd name="connsiteY1" fmla="*/ 1002500 h 1522526"/>
                    <a:gd name="connsiteX2" fmla="*/ 1110648 w 1490589"/>
                    <a:gd name="connsiteY2" fmla="*/ 1036732 h 1522526"/>
                    <a:gd name="connsiteX3" fmla="*/ 1319904 w 1490589"/>
                    <a:gd name="connsiteY3" fmla="*/ 1106981 h 1522526"/>
                    <a:gd name="connsiteX4" fmla="*/ 1366040 w 1490589"/>
                    <a:gd name="connsiteY4" fmla="*/ 1185265 h 1522526"/>
                    <a:gd name="connsiteX5" fmla="*/ 1487186 w 1490589"/>
                    <a:gd name="connsiteY5" fmla="*/ 1448990 h 1522526"/>
                    <a:gd name="connsiteX6" fmla="*/ 1177029 w 1490589"/>
                    <a:gd name="connsiteY6" fmla="*/ 1493045 h 1522526"/>
                    <a:gd name="connsiteX7" fmla="*/ 1132974 w 1490589"/>
                    <a:gd name="connsiteY7" fmla="*/ 1439469 h 1522526"/>
                    <a:gd name="connsiteX8" fmla="*/ 1151130 w 1490589"/>
                    <a:gd name="connsiteY8" fmla="*/ 1492451 h 1522526"/>
                    <a:gd name="connsiteX9" fmla="*/ 267073 w 1490589"/>
                    <a:gd name="connsiteY9" fmla="*/ 1497214 h 1522526"/>
                    <a:gd name="connsiteX10" fmla="*/ 250922 w 1490589"/>
                    <a:gd name="connsiteY10" fmla="*/ 1492951 h 1522526"/>
                    <a:gd name="connsiteX11" fmla="*/ 273457 w 1490589"/>
                    <a:gd name="connsiteY11" fmla="*/ 1446229 h 1522526"/>
                    <a:gd name="connsiteX12" fmla="*/ 221069 w 1490589"/>
                    <a:gd name="connsiteY12" fmla="*/ 1493854 h 1522526"/>
                    <a:gd name="connsiteX13" fmla="*/ 668 w 1490589"/>
                    <a:gd name="connsiteY13" fmla="*/ 1482327 h 1522526"/>
                    <a:gd name="connsiteX14" fmla="*/ 61391 w 1490589"/>
                    <a:gd name="connsiteY14" fmla="*/ 1223961 h 1522526"/>
                    <a:gd name="connsiteX15" fmla="*/ 92644 w 1490589"/>
                    <a:gd name="connsiteY15" fmla="*/ 1157285 h 1522526"/>
                    <a:gd name="connsiteX16" fmla="*/ 153665 w 1490589"/>
                    <a:gd name="connsiteY16" fmla="*/ 1120077 h 1522526"/>
                    <a:gd name="connsiteX17" fmla="*/ 251893 w 1490589"/>
                    <a:gd name="connsiteY17" fmla="*/ 1078404 h 1522526"/>
                    <a:gd name="connsiteX18" fmla="*/ 376911 w 1490589"/>
                    <a:gd name="connsiteY18" fmla="*/ 1029290 h 1522526"/>
                    <a:gd name="connsiteX19" fmla="*/ 410479 w 1490589"/>
                    <a:gd name="connsiteY19" fmla="*/ 1016502 h 1522526"/>
                    <a:gd name="connsiteX20" fmla="*/ 592543 w 1490589"/>
                    <a:gd name="connsiteY20" fmla="*/ 1272398 h 1522526"/>
                    <a:gd name="connsiteX21" fmla="*/ 763993 w 1490589"/>
                    <a:gd name="connsiteY21" fmla="*/ 1379555 h 1522526"/>
                    <a:gd name="connsiteX22" fmla="*/ 883056 w 1490589"/>
                    <a:gd name="connsiteY22" fmla="*/ 1243823 h 1522526"/>
                    <a:gd name="connsiteX23" fmla="*/ 992965 w 1490589"/>
                    <a:gd name="connsiteY23" fmla="*/ 998817 h 1522526"/>
                    <a:gd name="connsiteX24" fmla="*/ 856178 w 1490589"/>
                    <a:gd name="connsiteY24" fmla="*/ 852696 h 1522526"/>
                    <a:gd name="connsiteX25" fmla="*/ 851682 w 1490589"/>
                    <a:gd name="connsiteY25" fmla="*/ 923321 h 1522526"/>
                    <a:gd name="connsiteX26" fmla="*/ 959840 w 1490589"/>
                    <a:gd name="connsiteY26" fmla="*/ 978198 h 1522526"/>
                    <a:gd name="connsiteX27" fmla="*/ 885437 w 1490589"/>
                    <a:gd name="connsiteY27" fmla="*/ 1177148 h 1522526"/>
                    <a:gd name="connsiteX28" fmla="*/ 747325 w 1490589"/>
                    <a:gd name="connsiteY28" fmla="*/ 1341455 h 1522526"/>
                    <a:gd name="connsiteX29" fmla="*/ 556825 w 1490589"/>
                    <a:gd name="connsiteY29" fmla="*/ 1191436 h 1522526"/>
                    <a:gd name="connsiteX30" fmla="*/ 439913 w 1490589"/>
                    <a:gd name="connsiteY30" fmla="*/ 1004825 h 1522526"/>
                    <a:gd name="connsiteX31" fmla="*/ 551936 w 1490589"/>
                    <a:gd name="connsiteY31" fmla="*/ 931359 h 1522526"/>
                    <a:gd name="connsiteX32" fmla="*/ 550504 w 1490589"/>
                    <a:gd name="connsiteY32" fmla="*/ 858311 h 1522526"/>
                    <a:gd name="connsiteX33" fmla="*/ 621119 w 1490589"/>
                    <a:gd name="connsiteY33" fmla="*/ 900922 h 1522526"/>
                    <a:gd name="connsiteX34" fmla="*/ 728276 w 1490589"/>
                    <a:gd name="connsiteY34" fmla="*/ 915210 h 1522526"/>
                    <a:gd name="connsiteX35" fmla="*/ 821144 w 1490589"/>
                    <a:gd name="connsiteY35" fmla="*/ 874729 h 1522526"/>
                    <a:gd name="connsiteX36" fmla="*/ 856178 w 1490589"/>
                    <a:gd name="connsiteY36" fmla="*/ 852696 h 1522526"/>
                    <a:gd name="connsiteX37" fmla="*/ 1041767 w 1490589"/>
                    <a:gd name="connsiteY37" fmla="*/ 314309 h 1522526"/>
                    <a:gd name="connsiteX38" fmla="*/ 1048139 w 1490589"/>
                    <a:gd name="connsiteY38" fmla="*/ 320855 h 1522526"/>
                    <a:gd name="connsiteX39" fmla="*/ 1074929 w 1490589"/>
                    <a:gd name="connsiteY39" fmla="*/ 428013 h 1522526"/>
                    <a:gd name="connsiteX40" fmla="*/ 1101718 w 1490589"/>
                    <a:gd name="connsiteY40" fmla="*/ 569403 h 1522526"/>
                    <a:gd name="connsiteX41" fmla="*/ 1110648 w 1490589"/>
                    <a:gd name="connsiteY41" fmla="*/ 704839 h 1522526"/>
                    <a:gd name="connsiteX42" fmla="*/ 1107671 w 1490589"/>
                    <a:gd name="connsiteY42" fmla="*/ 789672 h 1522526"/>
                    <a:gd name="connsiteX43" fmla="*/ 1082370 w 1490589"/>
                    <a:gd name="connsiteY43" fmla="*/ 850693 h 1522526"/>
                    <a:gd name="connsiteX44" fmla="*/ 1036232 w 1490589"/>
                    <a:gd name="connsiteY44" fmla="*/ 859623 h 1522526"/>
                    <a:gd name="connsiteX45" fmla="*/ 963305 w 1490589"/>
                    <a:gd name="connsiteY45" fmla="*/ 853670 h 1522526"/>
                    <a:gd name="connsiteX46" fmla="*/ 908238 w 1490589"/>
                    <a:gd name="connsiteY46" fmla="*/ 834322 h 1522526"/>
                    <a:gd name="connsiteX47" fmla="*/ 915679 w 1490589"/>
                    <a:gd name="connsiteY47" fmla="*/ 813485 h 1522526"/>
                    <a:gd name="connsiteX48" fmla="*/ 945445 w 1490589"/>
                    <a:gd name="connsiteY48" fmla="*/ 773301 h 1522526"/>
                    <a:gd name="connsiteX49" fmla="*/ 973724 w 1490589"/>
                    <a:gd name="connsiteY49" fmla="*/ 704839 h 1522526"/>
                    <a:gd name="connsiteX50" fmla="*/ 979677 w 1490589"/>
                    <a:gd name="connsiteY50" fmla="*/ 675072 h 1522526"/>
                    <a:gd name="connsiteX51" fmla="*/ 997536 w 1490589"/>
                    <a:gd name="connsiteY51" fmla="*/ 655725 h 1522526"/>
                    <a:gd name="connsiteX52" fmla="*/ 1022838 w 1490589"/>
                    <a:gd name="connsiteY52" fmla="*/ 579821 h 1522526"/>
                    <a:gd name="connsiteX53" fmla="*/ 1040697 w 1490589"/>
                    <a:gd name="connsiteY53" fmla="*/ 499452 h 1522526"/>
                    <a:gd name="connsiteX54" fmla="*/ 1042186 w 1490589"/>
                    <a:gd name="connsiteY54" fmla="*/ 463733 h 1522526"/>
                    <a:gd name="connsiteX55" fmla="*/ 1025814 w 1490589"/>
                    <a:gd name="connsiteY55" fmla="*/ 430990 h 1522526"/>
                    <a:gd name="connsiteX56" fmla="*/ 1009443 w 1490589"/>
                    <a:gd name="connsiteY56" fmla="*/ 416107 h 1522526"/>
                    <a:gd name="connsiteX57" fmla="*/ 1006466 w 1490589"/>
                    <a:gd name="connsiteY57" fmla="*/ 386340 h 1522526"/>
                    <a:gd name="connsiteX58" fmla="*/ 1009443 w 1490589"/>
                    <a:gd name="connsiteY58" fmla="*/ 350621 h 1522526"/>
                    <a:gd name="connsiteX59" fmla="*/ 1024326 w 1490589"/>
                    <a:gd name="connsiteY59" fmla="*/ 328297 h 1522526"/>
                    <a:gd name="connsiteX60" fmla="*/ 1041767 w 1490589"/>
                    <a:gd name="connsiteY60" fmla="*/ 314309 h 1522526"/>
                    <a:gd name="connsiteX61" fmla="*/ 616358 w 1490589"/>
                    <a:gd name="connsiteY61" fmla="*/ 96060 h 1522526"/>
                    <a:gd name="connsiteX62" fmla="*/ 509202 w 1490589"/>
                    <a:gd name="connsiteY62" fmla="*/ 431816 h 1522526"/>
                    <a:gd name="connsiteX63" fmla="*/ 654458 w 1490589"/>
                    <a:gd name="connsiteY63" fmla="*/ 184165 h 1522526"/>
                    <a:gd name="connsiteX64" fmla="*/ 616358 w 1490589"/>
                    <a:gd name="connsiteY64" fmla="*/ 96060 h 1522526"/>
                    <a:gd name="connsiteX65" fmla="*/ 651876 w 1490589"/>
                    <a:gd name="connsiteY65" fmla="*/ 0 h 1522526"/>
                    <a:gd name="connsiteX66" fmla="*/ 696401 w 1490589"/>
                    <a:gd name="connsiteY66" fmla="*/ 372 h 1522526"/>
                    <a:gd name="connsiteX67" fmla="*/ 757918 w 1490589"/>
                    <a:gd name="connsiteY67" fmla="*/ 6326 h 1522526"/>
                    <a:gd name="connsiteX68" fmla="*/ 829357 w 1490589"/>
                    <a:gd name="connsiteY68" fmla="*/ 38076 h 1522526"/>
                    <a:gd name="connsiteX69" fmla="*/ 910718 w 1490589"/>
                    <a:gd name="connsiteY69" fmla="*/ 103562 h 1522526"/>
                    <a:gd name="connsiteX70" fmla="*/ 1005970 w 1490589"/>
                    <a:gd name="connsiteY70" fmla="*/ 216673 h 1522526"/>
                    <a:gd name="connsiteX71" fmla="*/ 1041689 w 1490589"/>
                    <a:gd name="connsiteY71" fmla="*/ 276206 h 1522526"/>
                    <a:gd name="connsiteX72" fmla="*/ 1025814 w 1490589"/>
                    <a:gd name="connsiteY72" fmla="*/ 313909 h 1522526"/>
                    <a:gd name="connsiteX73" fmla="*/ 992079 w 1490589"/>
                    <a:gd name="connsiteY73" fmla="*/ 331769 h 1522526"/>
                    <a:gd name="connsiteX74" fmla="*/ 968266 w 1490589"/>
                    <a:gd name="connsiteY74" fmla="*/ 311925 h 1522526"/>
                    <a:gd name="connsiteX75" fmla="*/ 914687 w 1490589"/>
                    <a:gd name="connsiteY75" fmla="*/ 256361 h 1522526"/>
                    <a:gd name="connsiteX76" fmla="*/ 819435 w 1490589"/>
                    <a:gd name="connsiteY76" fmla="*/ 210720 h 1522526"/>
                    <a:gd name="connsiteX77" fmla="*/ 716246 w 1490589"/>
                    <a:gd name="connsiteY77" fmla="*/ 210720 h 1522526"/>
                    <a:gd name="connsiteX78" fmla="*/ 850617 w 1490589"/>
                    <a:gd name="connsiteY78" fmla="*/ 240487 h 1522526"/>
                    <a:gd name="connsiteX79" fmla="*/ 916103 w 1490589"/>
                    <a:gd name="connsiteY79" fmla="*/ 279721 h 1522526"/>
                    <a:gd name="connsiteX80" fmla="*/ 978269 w 1490589"/>
                    <a:gd name="connsiteY80" fmla="*/ 344718 h 1522526"/>
                    <a:gd name="connsiteX81" fmla="*/ 969452 w 1490589"/>
                    <a:gd name="connsiteY81" fmla="*/ 378896 h 1522526"/>
                    <a:gd name="connsiteX82" fmla="*/ 969452 w 1490589"/>
                    <a:gd name="connsiteY82" fmla="*/ 451651 h 1522526"/>
                    <a:gd name="connsiteX83" fmla="*/ 1003488 w 1490589"/>
                    <a:gd name="connsiteY83" fmla="*/ 478628 h 1522526"/>
                    <a:gd name="connsiteX84" fmla="*/ 967232 w 1490589"/>
                    <a:gd name="connsiteY84" fmla="*/ 638035 h 1522526"/>
                    <a:gd name="connsiteX85" fmla="*/ 946515 w 1490589"/>
                    <a:gd name="connsiteY85" fmla="*/ 651932 h 1522526"/>
                    <a:gd name="connsiteX86" fmla="*/ 838644 w 1490589"/>
                    <a:gd name="connsiteY86" fmla="*/ 831290 h 1522526"/>
                    <a:gd name="connsiteX87" fmla="*/ 749707 w 1490589"/>
                    <a:gd name="connsiteY87" fmla="*/ 893779 h 1522526"/>
                    <a:gd name="connsiteX88" fmla="*/ 663982 w 1490589"/>
                    <a:gd name="connsiteY88" fmla="*/ 893779 h 1522526"/>
                    <a:gd name="connsiteX89" fmla="*/ 542921 w 1490589"/>
                    <a:gd name="connsiteY89" fmla="*/ 821966 h 1522526"/>
                    <a:gd name="connsiteX90" fmla="*/ 450782 w 1490589"/>
                    <a:gd name="connsiteY90" fmla="*/ 643758 h 1522526"/>
                    <a:gd name="connsiteX91" fmla="*/ 390111 w 1490589"/>
                    <a:gd name="connsiteY91" fmla="*/ 503970 h 1522526"/>
                    <a:gd name="connsiteX92" fmla="*/ 413787 w 1490589"/>
                    <a:gd name="connsiteY92" fmla="*/ 464730 h 1522526"/>
                    <a:gd name="connsiteX93" fmla="*/ 402973 w 1490589"/>
                    <a:gd name="connsiteY93" fmla="*/ 399317 h 1522526"/>
                    <a:gd name="connsiteX94" fmla="*/ 376911 w 1490589"/>
                    <a:gd name="connsiteY94" fmla="*/ 419083 h 1522526"/>
                    <a:gd name="connsiteX95" fmla="*/ 361036 w 1490589"/>
                    <a:gd name="connsiteY95" fmla="*/ 438927 h 1522526"/>
                    <a:gd name="connsiteX96" fmla="*/ 347145 w 1490589"/>
                    <a:gd name="connsiteY96" fmla="*/ 476631 h 1522526"/>
                    <a:gd name="connsiteX97" fmla="*/ 353098 w 1490589"/>
                    <a:gd name="connsiteY97" fmla="*/ 514335 h 1522526"/>
                    <a:gd name="connsiteX98" fmla="*/ 363020 w 1490589"/>
                    <a:gd name="connsiteY98" fmla="*/ 571883 h 1522526"/>
                    <a:gd name="connsiteX99" fmla="*/ 386833 w 1490589"/>
                    <a:gd name="connsiteY99" fmla="*/ 665150 h 1522526"/>
                    <a:gd name="connsiteX100" fmla="*/ 412630 w 1490589"/>
                    <a:gd name="connsiteY100" fmla="*/ 686979 h 1522526"/>
                    <a:gd name="connsiteX101" fmla="*/ 428506 w 1490589"/>
                    <a:gd name="connsiteY101" fmla="*/ 728652 h 1522526"/>
                    <a:gd name="connsiteX102" fmla="*/ 466210 w 1490589"/>
                    <a:gd name="connsiteY102" fmla="*/ 802075 h 1522526"/>
                    <a:gd name="connsiteX103" fmla="*/ 482085 w 1490589"/>
                    <a:gd name="connsiteY103" fmla="*/ 847716 h 1522526"/>
                    <a:gd name="connsiteX104" fmla="*/ 438428 w 1490589"/>
                    <a:gd name="connsiteY104" fmla="*/ 859623 h 1522526"/>
                    <a:gd name="connsiteX105" fmla="*/ 374927 w 1490589"/>
                    <a:gd name="connsiteY105" fmla="*/ 867560 h 1522526"/>
                    <a:gd name="connsiteX106" fmla="*/ 317379 w 1490589"/>
                    <a:gd name="connsiteY106" fmla="*/ 853670 h 1522526"/>
                    <a:gd name="connsiteX107" fmla="*/ 291581 w 1490589"/>
                    <a:gd name="connsiteY107" fmla="*/ 810012 h 1522526"/>
                    <a:gd name="connsiteX108" fmla="*/ 279675 w 1490589"/>
                    <a:gd name="connsiteY108" fmla="*/ 732620 h 1522526"/>
                    <a:gd name="connsiteX109" fmla="*/ 283644 w 1490589"/>
                    <a:gd name="connsiteY109" fmla="*/ 631415 h 1522526"/>
                    <a:gd name="connsiteX110" fmla="*/ 315394 w 1490589"/>
                    <a:gd name="connsiteY110" fmla="*/ 415114 h 1522526"/>
                    <a:gd name="connsiteX111" fmla="*/ 388817 w 1490589"/>
                    <a:gd name="connsiteY111" fmla="*/ 194845 h 1522526"/>
                    <a:gd name="connsiteX112" fmla="*/ 450334 w 1490589"/>
                    <a:gd name="connsiteY112" fmla="*/ 93640 h 1522526"/>
                    <a:gd name="connsiteX113" fmla="*/ 509867 w 1490589"/>
                    <a:gd name="connsiteY113" fmla="*/ 44029 h 1522526"/>
                    <a:gd name="connsiteX114" fmla="*/ 563446 w 1490589"/>
                    <a:gd name="connsiteY114" fmla="*/ 36092 h 1522526"/>
                    <a:gd name="connsiteX115" fmla="*/ 609087 w 1490589"/>
                    <a:gd name="connsiteY115" fmla="*/ 4341 h 1522526"/>
                    <a:gd name="connsiteX116" fmla="*/ 651876 w 1490589"/>
                    <a:gd name="connsiteY116" fmla="*/ 0 h 1522526"/>
                    <a:gd name="connsiteX0" fmla="*/ 992965 w 1491247"/>
                    <a:gd name="connsiteY0" fmla="*/ 998817 h 1522526"/>
                    <a:gd name="connsiteX1" fmla="*/ 1003490 w 1491247"/>
                    <a:gd name="connsiteY1" fmla="*/ 1002500 h 1522526"/>
                    <a:gd name="connsiteX2" fmla="*/ 1110648 w 1491247"/>
                    <a:gd name="connsiteY2" fmla="*/ 1036732 h 1522526"/>
                    <a:gd name="connsiteX3" fmla="*/ 1319904 w 1491247"/>
                    <a:gd name="connsiteY3" fmla="*/ 1106981 h 1522526"/>
                    <a:gd name="connsiteX4" fmla="*/ 1387472 w 1491247"/>
                    <a:gd name="connsiteY4" fmla="*/ 1185265 h 1522526"/>
                    <a:gd name="connsiteX5" fmla="*/ 1487186 w 1491247"/>
                    <a:gd name="connsiteY5" fmla="*/ 1448990 h 1522526"/>
                    <a:gd name="connsiteX6" fmla="*/ 1177029 w 1491247"/>
                    <a:gd name="connsiteY6" fmla="*/ 1493045 h 1522526"/>
                    <a:gd name="connsiteX7" fmla="*/ 1132974 w 1491247"/>
                    <a:gd name="connsiteY7" fmla="*/ 1439469 h 1522526"/>
                    <a:gd name="connsiteX8" fmla="*/ 1151130 w 1491247"/>
                    <a:gd name="connsiteY8" fmla="*/ 1492451 h 1522526"/>
                    <a:gd name="connsiteX9" fmla="*/ 267073 w 1491247"/>
                    <a:gd name="connsiteY9" fmla="*/ 1497214 h 1522526"/>
                    <a:gd name="connsiteX10" fmla="*/ 250922 w 1491247"/>
                    <a:gd name="connsiteY10" fmla="*/ 1492951 h 1522526"/>
                    <a:gd name="connsiteX11" fmla="*/ 273457 w 1491247"/>
                    <a:gd name="connsiteY11" fmla="*/ 1446229 h 1522526"/>
                    <a:gd name="connsiteX12" fmla="*/ 221069 w 1491247"/>
                    <a:gd name="connsiteY12" fmla="*/ 1493854 h 1522526"/>
                    <a:gd name="connsiteX13" fmla="*/ 668 w 1491247"/>
                    <a:gd name="connsiteY13" fmla="*/ 1482327 h 1522526"/>
                    <a:gd name="connsiteX14" fmla="*/ 61391 w 1491247"/>
                    <a:gd name="connsiteY14" fmla="*/ 1223961 h 1522526"/>
                    <a:gd name="connsiteX15" fmla="*/ 92644 w 1491247"/>
                    <a:gd name="connsiteY15" fmla="*/ 1157285 h 1522526"/>
                    <a:gd name="connsiteX16" fmla="*/ 153665 w 1491247"/>
                    <a:gd name="connsiteY16" fmla="*/ 1120077 h 1522526"/>
                    <a:gd name="connsiteX17" fmla="*/ 251893 w 1491247"/>
                    <a:gd name="connsiteY17" fmla="*/ 1078404 h 1522526"/>
                    <a:gd name="connsiteX18" fmla="*/ 376911 w 1491247"/>
                    <a:gd name="connsiteY18" fmla="*/ 1029290 h 1522526"/>
                    <a:gd name="connsiteX19" fmla="*/ 410479 w 1491247"/>
                    <a:gd name="connsiteY19" fmla="*/ 1016502 h 1522526"/>
                    <a:gd name="connsiteX20" fmla="*/ 592543 w 1491247"/>
                    <a:gd name="connsiteY20" fmla="*/ 1272398 h 1522526"/>
                    <a:gd name="connsiteX21" fmla="*/ 763993 w 1491247"/>
                    <a:gd name="connsiteY21" fmla="*/ 1379555 h 1522526"/>
                    <a:gd name="connsiteX22" fmla="*/ 883056 w 1491247"/>
                    <a:gd name="connsiteY22" fmla="*/ 1243823 h 1522526"/>
                    <a:gd name="connsiteX23" fmla="*/ 992965 w 1491247"/>
                    <a:gd name="connsiteY23" fmla="*/ 998817 h 1522526"/>
                    <a:gd name="connsiteX24" fmla="*/ 856178 w 1491247"/>
                    <a:gd name="connsiteY24" fmla="*/ 852696 h 1522526"/>
                    <a:gd name="connsiteX25" fmla="*/ 851682 w 1491247"/>
                    <a:gd name="connsiteY25" fmla="*/ 923321 h 1522526"/>
                    <a:gd name="connsiteX26" fmla="*/ 959840 w 1491247"/>
                    <a:gd name="connsiteY26" fmla="*/ 978198 h 1522526"/>
                    <a:gd name="connsiteX27" fmla="*/ 885437 w 1491247"/>
                    <a:gd name="connsiteY27" fmla="*/ 1177148 h 1522526"/>
                    <a:gd name="connsiteX28" fmla="*/ 747325 w 1491247"/>
                    <a:gd name="connsiteY28" fmla="*/ 1341455 h 1522526"/>
                    <a:gd name="connsiteX29" fmla="*/ 556825 w 1491247"/>
                    <a:gd name="connsiteY29" fmla="*/ 1191436 h 1522526"/>
                    <a:gd name="connsiteX30" fmla="*/ 439913 w 1491247"/>
                    <a:gd name="connsiteY30" fmla="*/ 1004825 h 1522526"/>
                    <a:gd name="connsiteX31" fmla="*/ 551936 w 1491247"/>
                    <a:gd name="connsiteY31" fmla="*/ 931359 h 1522526"/>
                    <a:gd name="connsiteX32" fmla="*/ 550504 w 1491247"/>
                    <a:gd name="connsiteY32" fmla="*/ 858311 h 1522526"/>
                    <a:gd name="connsiteX33" fmla="*/ 621119 w 1491247"/>
                    <a:gd name="connsiteY33" fmla="*/ 900922 h 1522526"/>
                    <a:gd name="connsiteX34" fmla="*/ 728276 w 1491247"/>
                    <a:gd name="connsiteY34" fmla="*/ 915210 h 1522526"/>
                    <a:gd name="connsiteX35" fmla="*/ 821144 w 1491247"/>
                    <a:gd name="connsiteY35" fmla="*/ 874729 h 1522526"/>
                    <a:gd name="connsiteX36" fmla="*/ 856178 w 1491247"/>
                    <a:gd name="connsiteY36" fmla="*/ 852696 h 1522526"/>
                    <a:gd name="connsiteX37" fmla="*/ 1041767 w 1491247"/>
                    <a:gd name="connsiteY37" fmla="*/ 314309 h 1522526"/>
                    <a:gd name="connsiteX38" fmla="*/ 1048139 w 1491247"/>
                    <a:gd name="connsiteY38" fmla="*/ 320855 h 1522526"/>
                    <a:gd name="connsiteX39" fmla="*/ 1074929 w 1491247"/>
                    <a:gd name="connsiteY39" fmla="*/ 428013 h 1522526"/>
                    <a:gd name="connsiteX40" fmla="*/ 1101718 w 1491247"/>
                    <a:gd name="connsiteY40" fmla="*/ 569403 h 1522526"/>
                    <a:gd name="connsiteX41" fmla="*/ 1110648 w 1491247"/>
                    <a:gd name="connsiteY41" fmla="*/ 704839 h 1522526"/>
                    <a:gd name="connsiteX42" fmla="*/ 1107671 w 1491247"/>
                    <a:gd name="connsiteY42" fmla="*/ 789672 h 1522526"/>
                    <a:gd name="connsiteX43" fmla="*/ 1082370 w 1491247"/>
                    <a:gd name="connsiteY43" fmla="*/ 850693 h 1522526"/>
                    <a:gd name="connsiteX44" fmla="*/ 1036232 w 1491247"/>
                    <a:gd name="connsiteY44" fmla="*/ 859623 h 1522526"/>
                    <a:gd name="connsiteX45" fmla="*/ 963305 w 1491247"/>
                    <a:gd name="connsiteY45" fmla="*/ 853670 h 1522526"/>
                    <a:gd name="connsiteX46" fmla="*/ 908238 w 1491247"/>
                    <a:gd name="connsiteY46" fmla="*/ 834322 h 1522526"/>
                    <a:gd name="connsiteX47" fmla="*/ 915679 w 1491247"/>
                    <a:gd name="connsiteY47" fmla="*/ 813485 h 1522526"/>
                    <a:gd name="connsiteX48" fmla="*/ 945445 w 1491247"/>
                    <a:gd name="connsiteY48" fmla="*/ 773301 h 1522526"/>
                    <a:gd name="connsiteX49" fmla="*/ 973724 w 1491247"/>
                    <a:gd name="connsiteY49" fmla="*/ 704839 h 1522526"/>
                    <a:gd name="connsiteX50" fmla="*/ 979677 w 1491247"/>
                    <a:gd name="connsiteY50" fmla="*/ 675072 h 1522526"/>
                    <a:gd name="connsiteX51" fmla="*/ 997536 w 1491247"/>
                    <a:gd name="connsiteY51" fmla="*/ 655725 h 1522526"/>
                    <a:gd name="connsiteX52" fmla="*/ 1022838 w 1491247"/>
                    <a:gd name="connsiteY52" fmla="*/ 579821 h 1522526"/>
                    <a:gd name="connsiteX53" fmla="*/ 1040697 w 1491247"/>
                    <a:gd name="connsiteY53" fmla="*/ 499452 h 1522526"/>
                    <a:gd name="connsiteX54" fmla="*/ 1042186 w 1491247"/>
                    <a:gd name="connsiteY54" fmla="*/ 463733 h 1522526"/>
                    <a:gd name="connsiteX55" fmla="*/ 1025814 w 1491247"/>
                    <a:gd name="connsiteY55" fmla="*/ 430990 h 1522526"/>
                    <a:gd name="connsiteX56" fmla="*/ 1009443 w 1491247"/>
                    <a:gd name="connsiteY56" fmla="*/ 416107 h 1522526"/>
                    <a:gd name="connsiteX57" fmla="*/ 1006466 w 1491247"/>
                    <a:gd name="connsiteY57" fmla="*/ 386340 h 1522526"/>
                    <a:gd name="connsiteX58" fmla="*/ 1009443 w 1491247"/>
                    <a:gd name="connsiteY58" fmla="*/ 350621 h 1522526"/>
                    <a:gd name="connsiteX59" fmla="*/ 1024326 w 1491247"/>
                    <a:gd name="connsiteY59" fmla="*/ 328297 h 1522526"/>
                    <a:gd name="connsiteX60" fmla="*/ 1041767 w 1491247"/>
                    <a:gd name="connsiteY60" fmla="*/ 314309 h 1522526"/>
                    <a:gd name="connsiteX61" fmla="*/ 616358 w 1491247"/>
                    <a:gd name="connsiteY61" fmla="*/ 96060 h 1522526"/>
                    <a:gd name="connsiteX62" fmla="*/ 509202 w 1491247"/>
                    <a:gd name="connsiteY62" fmla="*/ 431816 h 1522526"/>
                    <a:gd name="connsiteX63" fmla="*/ 654458 w 1491247"/>
                    <a:gd name="connsiteY63" fmla="*/ 184165 h 1522526"/>
                    <a:gd name="connsiteX64" fmla="*/ 616358 w 1491247"/>
                    <a:gd name="connsiteY64" fmla="*/ 96060 h 1522526"/>
                    <a:gd name="connsiteX65" fmla="*/ 651876 w 1491247"/>
                    <a:gd name="connsiteY65" fmla="*/ 0 h 1522526"/>
                    <a:gd name="connsiteX66" fmla="*/ 696401 w 1491247"/>
                    <a:gd name="connsiteY66" fmla="*/ 372 h 1522526"/>
                    <a:gd name="connsiteX67" fmla="*/ 757918 w 1491247"/>
                    <a:gd name="connsiteY67" fmla="*/ 6326 h 1522526"/>
                    <a:gd name="connsiteX68" fmla="*/ 829357 w 1491247"/>
                    <a:gd name="connsiteY68" fmla="*/ 38076 h 1522526"/>
                    <a:gd name="connsiteX69" fmla="*/ 910718 w 1491247"/>
                    <a:gd name="connsiteY69" fmla="*/ 103562 h 1522526"/>
                    <a:gd name="connsiteX70" fmla="*/ 1005970 w 1491247"/>
                    <a:gd name="connsiteY70" fmla="*/ 216673 h 1522526"/>
                    <a:gd name="connsiteX71" fmla="*/ 1041689 w 1491247"/>
                    <a:gd name="connsiteY71" fmla="*/ 276206 h 1522526"/>
                    <a:gd name="connsiteX72" fmla="*/ 1025814 w 1491247"/>
                    <a:gd name="connsiteY72" fmla="*/ 313909 h 1522526"/>
                    <a:gd name="connsiteX73" fmla="*/ 992079 w 1491247"/>
                    <a:gd name="connsiteY73" fmla="*/ 331769 h 1522526"/>
                    <a:gd name="connsiteX74" fmla="*/ 968266 w 1491247"/>
                    <a:gd name="connsiteY74" fmla="*/ 311925 h 1522526"/>
                    <a:gd name="connsiteX75" fmla="*/ 914687 w 1491247"/>
                    <a:gd name="connsiteY75" fmla="*/ 256361 h 1522526"/>
                    <a:gd name="connsiteX76" fmla="*/ 819435 w 1491247"/>
                    <a:gd name="connsiteY76" fmla="*/ 210720 h 1522526"/>
                    <a:gd name="connsiteX77" fmla="*/ 716246 w 1491247"/>
                    <a:gd name="connsiteY77" fmla="*/ 210720 h 1522526"/>
                    <a:gd name="connsiteX78" fmla="*/ 850617 w 1491247"/>
                    <a:gd name="connsiteY78" fmla="*/ 240487 h 1522526"/>
                    <a:gd name="connsiteX79" fmla="*/ 916103 w 1491247"/>
                    <a:gd name="connsiteY79" fmla="*/ 279721 h 1522526"/>
                    <a:gd name="connsiteX80" fmla="*/ 978269 w 1491247"/>
                    <a:gd name="connsiteY80" fmla="*/ 344718 h 1522526"/>
                    <a:gd name="connsiteX81" fmla="*/ 969452 w 1491247"/>
                    <a:gd name="connsiteY81" fmla="*/ 378896 h 1522526"/>
                    <a:gd name="connsiteX82" fmla="*/ 969452 w 1491247"/>
                    <a:gd name="connsiteY82" fmla="*/ 451651 h 1522526"/>
                    <a:gd name="connsiteX83" fmla="*/ 1003488 w 1491247"/>
                    <a:gd name="connsiteY83" fmla="*/ 478628 h 1522526"/>
                    <a:gd name="connsiteX84" fmla="*/ 967232 w 1491247"/>
                    <a:gd name="connsiteY84" fmla="*/ 638035 h 1522526"/>
                    <a:gd name="connsiteX85" fmla="*/ 946515 w 1491247"/>
                    <a:gd name="connsiteY85" fmla="*/ 651932 h 1522526"/>
                    <a:gd name="connsiteX86" fmla="*/ 838644 w 1491247"/>
                    <a:gd name="connsiteY86" fmla="*/ 831290 h 1522526"/>
                    <a:gd name="connsiteX87" fmla="*/ 749707 w 1491247"/>
                    <a:gd name="connsiteY87" fmla="*/ 893779 h 1522526"/>
                    <a:gd name="connsiteX88" fmla="*/ 663982 w 1491247"/>
                    <a:gd name="connsiteY88" fmla="*/ 893779 h 1522526"/>
                    <a:gd name="connsiteX89" fmla="*/ 542921 w 1491247"/>
                    <a:gd name="connsiteY89" fmla="*/ 821966 h 1522526"/>
                    <a:gd name="connsiteX90" fmla="*/ 450782 w 1491247"/>
                    <a:gd name="connsiteY90" fmla="*/ 643758 h 1522526"/>
                    <a:gd name="connsiteX91" fmla="*/ 390111 w 1491247"/>
                    <a:gd name="connsiteY91" fmla="*/ 503970 h 1522526"/>
                    <a:gd name="connsiteX92" fmla="*/ 413787 w 1491247"/>
                    <a:gd name="connsiteY92" fmla="*/ 464730 h 1522526"/>
                    <a:gd name="connsiteX93" fmla="*/ 402973 w 1491247"/>
                    <a:gd name="connsiteY93" fmla="*/ 399317 h 1522526"/>
                    <a:gd name="connsiteX94" fmla="*/ 376911 w 1491247"/>
                    <a:gd name="connsiteY94" fmla="*/ 419083 h 1522526"/>
                    <a:gd name="connsiteX95" fmla="*/ 361036 w 1491247"/>
                    <a:gd name="connsiteY95" fmla="*/ 438927 h 1522526"/>
                    <a:gd name="connsiteX96" fmla="*/ 347145 w 1491247"/>
                    <a:gd name="connsiteY96" fmla="*/ 476631 h 1522526"/>
                    <a:gd name="connsiteX97" fmla="*/ 353098 w 1491247"/>
                    <a:gd name="connsiteY97" fmla="*/ 514335 h 1522526"/>
                    <a:gd name="connsiteX98" fmla="*/ 363020 w 1491247"/>
                    <a:gd name="connsiteY98" fmla="*/ 571883 h 1522526"/>
                    <a:gd name="connsiteX99" fmla="*/ 386833 w 1491247"/>
                    <a:gd name="connsiteY99" fmla="*/ 665150 h 1522526"/>
                    <a:gd name="connsiteX100" fmla="*/ 412630 w 1491247"/>
                    <a:gd name="connsiteY100" fmla="*/ 686979 h 1522526"/>
                    <a:gd name="connsiteX101" fmla="*/ 428506 w 1491247"/>
                    <a:gd name="connsiteY101" fmla="*/ 728652 h 1522526"/>
                    <a:gd name="connsiteX102" fmla="*/ 466210 w 1491247"/>
                    <a:gd name="connsiteY102" fmla="*/ 802075 h 1522526"/>
                    <a:gd name="connsiteX103" fmla="*/ 482085 w 1491247"/>
                    <a:gd name="connsiteY103" fmla="*/ 847716 h 1522526"/>
                    <a:gd name="connsiteX104" fmla="*/ 438428 w 1491247"/>
                    <a:gd name="connsiteY104" fmla="*/ 859623 h 1522526"/>
                    <a:gd name="connsiteX105" fmla="*/ 374927 w 1491247"/>
                    <a:gd name="connsiteY105" fmla="*/ 867560 h 1522526"/>
                    <a:gd name="connsiteX106" fmla="*/ 317379 w 1491247"/>
                    <a:gd name="connsiteY106" fmla="*/ 853670 h 1522526"/>
                    <a:gd name="connsiteX107" fmla="*/ 291581 w 1491247"/>
                    <a:gd name="connsiteY107" fmla="*/ 810012 h 1522526"/>
                    <a:gd name="connsiteX108" fmla="*/ 279675 w 1491247"/>
                    <a:gd name="connsiteY108" fmla="*/ 732620 h 1522526"/>
                    <a:gd name="connsiteX109" fmla="*/ 283644 w 1491247"/>
                    <a:gd name="connsiteY109" fmla="*/ 631415 h 1522526"/>
                    <a:gd name="connsiteX110" fmla="*/ 315394 w 1491247"/>
                    <a:gd name="connsiteY110" fmla="*/ 415114 h 1522526"/>
                    <a:gd name="connsiteX111" fmla="*/ 388817 w 1491247"/>
                    <a:gd name="connsiteY111" fmla="*/ 194845 h 1522526"/>
                    <a:gd name="connsiteX112" fmla="*/ 450334 w 1491247"/>
                    <a:gd name="connsiteY112" fmla="*/ 93640 h 1522526"/>
                    <a:gd name="connsiteX113" fmla="*/ 509867 w 1491247"/>
                    <a:gd name="connsiteY113" fmla="*/ 44029 h 1522526"/>
                    <a:gd name="connsiteX114" fmla="*/ 563446 w 1491247"/>
                    <a:gd name="connsiteY114" fmla="*/ 36092 h 1522526"/>
                    <a:gd name="connsiteX115" fmla="*/ 609087 w 1491247"/>
                    <a:gd name="connsiteY115" fmla="*/ 4341 h 1522526"/>
                    <a:gd name="connsiteX116" fmla="*/ 651876 w 1491247"/>
                    <a:gd name="connsiteY116" fmla="*/ 0 h 1522526"/>
                    <a:gd name="connsiteX0" fmla="*/ 992965 w 1487186"/>
                    <a:gd name="connsiteY0" fmla="*/ 998817 h 1522526"/>
                    <a:gd name="connsiteX1" fmla="*/ 1003490 w 1487186"/>
                    <a:gd name="connsiteY1" fmla="*/ 1002500 h 1522526"/>
                    <a:gd name="connsiteX2" fmla="*/ 1110648 w 1487186"/>
                    <a:gd name="connsiteY2" fmla="*/ 1036732 h 1522526"/>
                    <a:gd name="connsiteX3" fmla="*/ 1319904 w 1487186"/>
                    <a:gd name="connsiteY3" fmla="*/ 1106981 h 1522526"/>
                    <a:gd name="connsiteX4" fmla="*/ 1387472 w 1487186"/>
                    <a:gd name="connsiteY4" fmla="*/ 1185265 h 1522526"/>
                    <a:gd name="connsiteX5" fmla="*/ 1487186 w 1487186"/>
                    <a:gd name="connsiteY5" fmla="*/ 1448990 h 1522526"/>
                    <a:gd name="connsiteX6" fmla="*/ 1177029 w 1487186"/>
                    <a:gd name="connsiteY6" fmla="*/ 1493045 h 1522526"/>
                    <a:gd name="connsiteX7" fmla="*/ 1132974 w 1487186"/>
                    <a:gd name="connsiteY7" fmla="*/ 1439469 h 1522526"/>
                    <a:gd name="connsiteX8" fmla="*/ 1151130 w 1487186"/>
                    <a:gd name="connsiteY8" fmla="*/ 1492451 h 1522526"/>
                    <a:gd name="connsiteX9" fmla="*/ 267073 w 1487186"/>
                    <a:gd name="connsiteY9" fmla="*/ 1497214 h 1522526"/>
                    <a:gd name="connsiteX10" fmla="*/ 250922 w 1487186"/>
                    <a:gd name="connsiteY10" fmla="*/ 1492951 h 1522526"/>
                    <a:gd name="connsiteX11" fmla="*/ 273457 w 1487186"/>
                    <a:gd name="connsiteY11" fmla="*/ 1446229 h 1522526"/>
                    <a:gd name="connsiteX12" fmla="*/ 221069 w 1487186"/>
                    <a:gd name="connsiteY12" fmla="*/ 1493854 h 1522526"/>
                    <a:gd name="connsiteX13" fmla="*/ 668 w 1487186"/>
                    <a:gd name="connsiteY13" fmla="*/ 1482327 h 1522526"/>
                    <a:gd name="connsiteX14" fmla="*/ 61391 w 1487186"/>
                    <a:gd name="connsiteY14" fmla="*/ 1223961 h 1522526"/>
                    <a:gd name="connsiteX15" fmla="*/ 92644 w 1487186"/>
                    <a:gd name="connsiteY15" fmla="*/ 1157285 h 1522526"/>
                    <a:gd name="connsiteX16" fmla="*/ 153665 w 1487186"/>
                    <a:gd name="connsiteY16" fmla="*/ 1120077 h 1522526"/>
                    <a:gd name="connsiteX17" fmla="*/ 251893 w 1487186"/>
                    <a:gd name="connsiteY17" fmla="*/ 1078404 h 1522526"/>
                    <a:gd name="connsiteX18" fmla="*/ 376911 w 1487186"/>
                    <a:gd name="connsiteY18" fmla="*/ 1029290 h 1522526"/>
                    <a:gd name="connsiteX19" fmla="*/ 410479 w 1487186"/>
                    <a:gd name="connsiteY19" fmla="*/ 1016502 h 1522526"/>
                    <a:gd name="connsiteX20" fmla="*/ 592543 w 1487186"/>
                    <a:gd name="connsiteY20" fmla="*/ 1272398 h 1522526"/>
                    <a:gd name="connsiteX21" fmla="*/ 763993 w 1487186"/>
                    <a:gd name="connsiteY21" fmla="*/ 1379555 h 1522526"/>
                    <a:gd name="connsiteX22" fmla="*/ 883056 w 1487186"/>
                    <a:gd name="connsiteY22" fmla="*/ 1243823 h 1522526"/>
                    <a:gd name="connsiteX23" fmla="*/ 992965 w 1487186"/>
                    <a:gd name="connsiteY23" fmla="*/ 998817 h 1522526"/>
                    <a:gd name="connsiteX24" fmla="*/ 856178 w 1487186"/>
                    <a:gd name="connsiteY24" fmla="*/ 852696 h 1522526"/>
                    <a:gd name="connsiteX25" fmla="*/ 851682 w 1487186"/>
                    <a:gd name="connsiteY25" fmla="*/ 923321 h 1522526"/>
                    <a:gd name="connsiteX26" fmla="*/ 959840 w 1487186"/>
                    <a:gd name="connsiteY26" fmla="*/ 978198 h 1522526"/>
                    <a:gd name="connsiteX27" fmla="*/ 885437 w 1487186"/>
                    <a:gd name="connsiteY27" fmla="*/ 1177148 h 1522526"/>
                    <a:gd name="connsiteX28" fmla="*/ 747325 w 1487186"/>
                    <a:gd name="connsiteY28" fmla="*/ 1341455 h 1522526"/>
                    <a:gd name="connsiteX29" fmla="*/ 556825 w 1487186"/>
                    <a:gd name="connsiteY29" fmla="*/ 1191436 h 1522526"/>
                    <a:gd name="connsiteX30" fmla="*/ 439913 w 1487186"/>
                    <a:gd name="connsiteY30" fmla="*/ 1004825 h 1522526"/>
                    <a:gd name="connsiteX31" fmla="*/ 551936 w 1487186"/>
                    <a:gd name="connsiteY31" fmla="*/ 931359 h 1522526"/>
                    <a:gd name="connsiteX32" fmla="*/ 550504 w 1487186"/>
                    <a:gd name="connsiteY32" fmla="*/ 858311 h 1522526"/>
                    <a:gd name="connsiteX33" fmla="*/ 621119 w 1487186"/>
                    <a:gd name="connsiteY33" fmla="*/ 900922 h 1522526"/>
                    <a:gd name="connsiteX34" fmla="*/ 728276 w 1487186"/>
                    <a:gd name="connsiteY34" fmla="*/ 915210 h 1522526"/>
                    <a:gd name="connsiteX35" fmla="*/ 821144 w 1487186"/>
                    <a:gd name="connsiteY35" fmla="*/ 874729 h 1522526"/>
                    <a:gd name="connsiteX36" fmla="*/ 856178 w 1487186"/>
                    <a:gd name="connsiteY36" fmla="*/ 852696 h 1522526"/>
                    <a:gd name="connsiteX37" fmla="*/ 1041767 w 1487186"/>
                    <a:gd name="connsiteY37" fmla="*/ 314309 h 1522526"/>
                    <a:gd name="connsiteX38" fmla="*/ 1048139 w 1487186"/>
                    <a:gd name="connsiteY38" fmla="*/ 320855 h 1522526"/>
                    <a:gd name="connsiteX39" fmla="*/ 1074929 w 1487186"/>
                    <a:gd name="connsiteY39" fmla="*/ 428013 h 1522526"/>
                    <a:gd name="connsiteX40" fmla="*/ 1101718 w 1487186"/>
                    <a:gd name="connsiteY40" fmla="*/ 569403 h 1522526"/>
                    <a:gd name="connsiteX41" fmla="*/ 1110648 w 1487186"/>
                    <a:gd name="connsiteY41" fmla="*/ 704839 h 1522526"/>
                    <a:gd name="connsiteX42" fmla="*/ 1107671 w 1487186"/>
                    <a:gd name="connsiteY42" fmla="*/ 789672 h 1522526"/>
                    <a:gd name="connsiteX43" fmla="*/ 1082370 w 1487186"/>
                    <a:gd name="connsiteY43" fmla="*/ 850693 h 1522526"/>
                    <a:gd name="connsiteX44" fmla="*/ 1036232 w 1487186"/>
                    <a:gd name="connsiteY44" fmla="*/ 859623 h 1522526"/>
                    <a:gd name="connsiteX45" fmla="*/ 963305 w 1487186"/>
                    <a:gd name="connsiteY45" fmla="*/ 853670 h 1522526"/>
                    <a:gd name="connsiteX46" fmla="*/ 908238 w 1487186"/>
                    <a:gd name="connsiteY46" fmla="*/ 834322 h 1522526"/>
                    <a:gd name="connsiteX47" fmla="*/ 915679 w 1487186"/>
                    <a:gd name="connsiteY47" fmla="*/ 813485 h 1522526"/>
                    <a:gd name="connsiteX48" fmla="*/ 945445 w 1487186"/>
                    <a:gd name="connsiteY48" fmla="*/ 773301 h 1522526"/>
                    <a:gd name="connsiteX49" fmla="*/ 973724 w 1487186"/>
                    <a:gd name="connsiteY49" fmla="*/ 704839 h 1522526"/>
                    <a:gd name="connsiteX50" fmla="*/ 979677 w 1487186"/>
                    <a:gd name="connsiteY50" fmla="*/ 675072 h 1522526"/>
                    <a:gd name="connsiteX51" fmla="*/ 997536 w 1487186"/>
                    <a:gd name="connsiteY51" fmla="*/ 655725 h 1522526"/>
                    <a:gd name="connsiteX52" fmla="*/ 1022838 w 1487186"/>
                    <a:gd name="connsiteY52" fmla="*/ 579821 h 1522526"/>
                    <a:gd name="connsiteX53" fmla="*/ 1040697 w 1487186"/>
                    <a:gd name="connsiteY53" fmla="*/ 499452 h 1522526"/>
                    <a:gd name="connsiteX54" fmla="*/ 1042186 w 1487186"/>
                    <a:gd name="connsiteY54" fmla="*/ 463733 h 1522526"/>
                    <a:gd name="connsiteX55" fmla="*/ 1025814 w 1487186"/>
                    <a:gd name="connsiteY55" fmla="*/ 430990 h 1522526"/>
                    <a:gd name="connsiteX56" fmla="*/ 1009443 w 1487186"/>
                    <a:gd name="connsiteY56" fmla="*/ 416107 h 1522526"/>
                    <a:gd name="connsiteX57" fmla="*/ 1006466 w 1487186"/>
                    <a:gd name="connsiteY57" fmla="*/ 386340 h 1522526"/>
                    <a:gd name="connsiteX58" fmla="*/ 1009443 w 1487186"/>
                    <a:gd name="connsiteY58" fmla="*/ 350621 h 1522526"/>
                    <a:gd name="connsiteX59" fmla="*/ 1024326 w 1487186"/>
                    <a:gd name="connsiteY59" fmla="*/ 328297 h 1522526"/>
                    <a:gd name="connsiteX60" fmla="*/ 1041767 w 1487186"/>
                    <a:gd name="connsiteY60" fmla="*/ 314309 h 1522526"/>
                    <a:gd name="connsiteX61" fmla="*/ 616358 w 1487186"/>
                    <a:gd name="connsiteY61" fmla="*/ 96060 h 1522526"/>
                    <a:gd name="connsiteX62" fmla="*/ 509202 w 1487186"/>
                    <a:gd name="connsiteY62" fmla="*/ 431816 h 1522526"/>
                    <a:gd name="connsiteX63" fmla="*/ 654458 w 1487186"/>
                    <a:gd name="connsiteY63" fmla="*/ 184165 h 1522526"/>
                    <a:gd name="connsiteX64" fmla="*/ 616358 w 1487186"/>
                    <a:gd name="connsiteY64" fmla="*/ 96060 h 1522526"/>
                    <a:gd name="connsiteX65" fmla="*/ 651876 w 1487186"/>
                    <a:gd name="connsiteY65" fmla="*/ 0 h 1522526"/>
                    <a:gd name="connsiteX66" fmla="*/ 696401 w 1487186"/>
                    <a:gd name="connsiteY66" fmla="*/ 372 h 1522526"/>
                    <a:gd name="connsiteX67" fmla="*/ 757918 w 1487186"/>
                    <a:gd name="connsiteY67" fmla="*/ 6326 h 1522526"/>
                    <a:gd name="connsiteX68" fmla="*/ 829357 w 1487186"/>
                    <a:gd name="connsiteY68" fmla="*/ 38076 h 1522526"/>
                    <a:gd name="connsiteX69" fmla="*/ 910718 w 1487186"/>
                    <a:gd name="connsiteY69" fmla="*/ 103562 h 1522526"/>
                    <a:gd name="connsiteX70" fmla="*/ 1005970 w 1487186"/>
                    <a:gd name="connsiteY70" fmla="*/ 216673 h 1522526"/>
                    <a:gd name="connsiteX71" fmla="*/ 1041689 w 1487186"/>
                    <a:gd name="connsiteY71" fmla="*/ 276206 h 1522526"/>
                    <a:gd name="connsiteX72" fmla="*/ 1025814 w 1487186"/>
                    <a:gd name="connsiteY72" fmla="*/ 313909 h 1522526"/>
                    <a:gd name="connsiteX73" fmla="*/ 992079 w 1487186"/>
                    <a:gd name="connsiteY73" fmla="*/ 331769 h 1522526"/>
                    <a:gd name="connsiteX74" fmla="*/ 968266 w 1487186"/>
                    <a:gd name="connsiteY74" fmla="*/ 311925 h 1522526"/>
                    <a:gd name="connsiteX75" fmla="*/ 914687 w 1487186"/>
                    <a:gd name="connsiteY75" fmla="*/ 256361 h 1522526"/>
                    <a:gd name="connsiteX76" fmla="*/ 819435 w 1487186"/>
                    <a:gd name="connsiteY76" fmla="*/ 210720 h 1522526"/>
                    <a:gd name="connsiteX77" fmla="*/ 716246 w 1487186"/>
                    <a:gd name="connsiteY77" fmla="*/ 210720 h 1522526"/>
                    <a:gd name="connsiteX78" fmla="*/ 850617 w 1487186"/>
                    <a:gd name="connsiteY78" fmla="*/ 240487 h 1522526"/>
                    <a:gd name="connsiteX79" fmla="*/ 916103 w 1487186"/>
                    <a:gd name="connsiteY79" fmla="*/ 279721 h 1522526"/>
                    <a:gd name="connsiteX80" fmla="*/ 978269 w 1487186"/>
                    <a:gd name="connsiteY80" fmla="*/ 344718 h 1522526"/>
                    <a:gd name="connsiteX81" fmla="*/ 969452 w 1487186"/>
                    <a:gd name="connsiteY81" fmla="*/ 378896 h 1522526"/>
                    <a:gd name="connsiteX82" fmla="*/ 969452 w 1487186"/>
                    <a:gd name="connsiteY82" fmla="*/ 451651 h 1522526"/>
                    <a:gd name="connsiteX83" fmla="*/ 1003488 w 1487186"/>
                    <a:gd name="connsiteY83" fmla="*/ 478628 h 1522526"/>
                    <a:gd name="connsiteX84" fmla="*/ 967232 w 1487186"/>
                    <a:gd name="connsiteY84" fmla="*/ 638035 h 1522526"/>
                    <a:gd name="connsiteX85" fmla="*/ 946515 w 1487186"/>
                    <a:gd name="connsiteY85" fmla="*/ 651932 h 1522526"/>
                    <a:gd name="connsiteX86" fmla="*/ 838644 w 1487186"/>
                    <a:gd name="connsiteY86" fmla="*/ 831290 h 1522526"/>
                    <a:gd name="connsiteX87" fmla="*/ 749707 w 1487186"/>
                    <a:gd name="connsiteY87" fmla="*/ 893779 h 1522526"/>
                    <a:gd name="connsiteX88" fmla="*/ 663982 w 1487186"/>
                    <a:gd name="connsiteY88" fmla="*/ 893779 h 1522526"/>
                    <a:gd name="connsiteX89" fmla="*/ 542921 w 1487186"/>
                    <a:gd name="connsiteY89" fmla="*/ 821966 h 1522526"/>
                    <a:gd name="connsiteX90" fmla="*/ 450782 w 1487186"/>
                    <a:gd name="connsiteY90" fmla="*/ 643758 h 1522526"/>
                    <a:gd name="connsiteX91" fmla="*/ 390111 w 1487186"/>
                    <a:gd name="connsiteY91" fmla="*/ 503970 h 1522526"/>
                    <a:gd name="connsiteX92" fmla="*/ 413787 w 1487186"/>
                    <a:gd name="connsiteY92" fmla="*/ 464730 h 1522526"/>
                    <a:gd name="connsiteX93" fmla="*/ 402973 w 1487186"/>
                    <a:gd name="connsiteY93" fmla="*/ 399317 h 1522526"/>
                    <a:gd name="connsiteX94" fmla="*/ 376911 w 1487186"/>
                    <a:gd name="connsiteY94" fmla="*/ 419083 h 1522526"/>
                    <a:gd name="connsiteX95" fmla="*/ 361036 w 1487186"/>
                    <a:gd name="connsiteY95" fmla="*/ 438927 h 1522526"/>
                    <a:gd name="connsiteX96" fmla="*/ 347145 w 1487186"/>
                    <a:gd name="connsiteY96" fmla="*/ 476631 h 1522526"/>
                    <a:gd name="connsiteX97" fmla="*/ 353098 w 1487186"/>
                    <a:gd name="connsiteY97" fmla="*/ 514335 h 1522526"/>
                    <a:gd name="connsiteX98" fmla="*/ 363020 w 1487186"/>
                    <a:gd name="connsiteY98" fmla="*/ 571883 h 1522526"/>
                    <a:gd name="connsiteX99" fmla="*/ 386833 w 1487186"/>
                    <a:gd name="connsiteY99" fmla="*/ 665150 h 1522526"/>
                    <a:gd name="connsiteX100" fmla="*/ 412630 w 1487186"/>
                    <a:gd name="connsiteY100" fmla="*/ 686979 h 1522526"/>
                    <a:gd name="connsiteX101" fmla="*/ 428506 w 1487186"/>
                    <a:gd name="connsiteY101" fmla="*/ 728652 h 1522526"/>
                    <a:gd name="connsiteX102" fmla="*/ 466210 w 1487186"/>
                    <a:gd name="connsiteY102" fmla="*/ 802075 h 1522526"/>
                    <a:gd name="connsiteX103" fmla="*/ 482085 w 1487186"/>
                    <a:gd name="connsiteY103" fmla="*/ 847716 h 1522526"/>
                    <a:gd name="connsiteX104" fmla="*/ 438428 w 1487186"/>
                    <a:gd name="connsiteY104" fmla="*/ 859623 h 1522526"/>
                    <a:gd name="connsiteX105" fmla="*/ 374927 w 1487186"/>
                    <a:gd name="connsiteY105" fmla="*/ 867560 h 1522526"/>
                    <a:gd name="connsiteX106" fmla="*/ 317379 w 1487186"/>
                    <a:gd name="connsiteY106" fmla="*/ 853670 h 1522526"/>
                    <a:gd name="connsiteX107" fmla="*/ 291581 w 1487186"/>
                    <a:gd name="connsiteY107" fmla="*/ 810012 h 1522526"/>
                    <a:gd name="connsiteX108" fmla="*/ 279675 w 1487186"/>
                    <a:gd name="connsiteY108" fmla="*/ 732620 h 1522526"/>
                    <a:gd name="connsiteX109" fmla="*/ 283644 w 1487186"/>
                    <a:gd name="connsiteY109" fmla="*/ 631415 h 1522526"/>
                    <a:gd name="connsiteX110" fmla="*/ 315394 w 1487186"/>
                    <a:gd name="connsiteY110" fmla="*/ 415114 h 1522526"/>
                    <a:gd name="connsiteX111" fmla="*/ 388817 w 1487186"/>
                    <a:gd name="connsiteY111" fmla="*/ 194845 h 1522526"/>
                    <a:gd name="connsiteX112" fmla="*/ 450334 w 1487186"/>
                    <a:gd name="connsiteY112" fmla="*/ 93640 h 1522526"/>
                    <a:gd name="connsiteX113" fmla="*/ 509867 w 1487186"/>
                    <a:gd name="connsiteY113" fmla="*/ 44029 h 1522526"/>
                    <a:gd name="connsiteX114" fmla="*/ 563446 w 1487186"/>
                    <a:gd name="connsiteY114" fmla="*/ 36092 h 1522526"/>
                    <a:gd name="connsiteX115" fmla="*/ 609087 w 1487186"/>
                    <a:gd name="connsiteY115" fmla="*/ 4341 h 1522526"/>
                    <a:gd name="connsiteX116" fmla="*/ 651876 w 1487186"/>
                    <a:gd name="connsiteY116" fmla="*/ 0 h 1522526"/>
                    <a:gd name="connsiteX0" fmla="*/ 1056847 w 1551068"/>
                    <a:gd name="connsiteY0" fmla="*/ 998817 h 1522526"/>
                    <a:gd name="connsiteX1" fmla="*/ 1067372 w 1551068"/>
                    <a:gd name="connsiteY1" fmla="*/ 1002500 h 1522526"/>
                    <a:gd name="connsiteX2" fmla="*/ 1174530 w 1551068"/>
                    <a:gd name="connsiteY2" fmla="*/ 1036732 h 1522526"/>
                    <a:gd name="connsiteX3" fmla="*/ 1383786 w 1551068"/>
                    <a:gd name="connsiteY3" fmla="*/ 1106981 h 1522526"/>
                    <a:gd name="connsiteX4" fmla="*/ 1451354 w 1551068"/>
                    <a:gd name="connsiteY4" fmla="*/ 1185265 h 1522526"/>
                    <a:gd name="connsiteX5" fmla="*/ 1551068 w 1551068"/>
                    <a:gd name="connsiteY5" fmla="*/ 1448990 h 1522526"/>
                    <a:gd name="connsiteX6" fmla="*/ 1240911 w 1551068"/>
                    <a:gd name="connsiteY6" fmla="*/ 1493045 h 1522526"/>
                    <a:gd name="connsiteX7" fmla="*/ 1196856 w 1551068"/>
                    <a:gd name="connsiteY7" fmla="*/ 1439469 h 1522526"/>
                    <a:gd name="connsiteX8" fmla="*/ 1215012 w 1551068"/>
                    <a:gd name="connsiteY8" fmla="*/ 1492451 h 1522526"/>
                    <a:gd name="connsiteX9" fmla="*/ 330955 w 1551068"/>
                    <a:gd name="connsiteY9" fmla="*/ 1497214 h 1522526"/>
                    <a:gd name="connsiteX10" fmla="*/ 314804 w 1551068"/>
                    <a:gd name="connsiteY10" fmla="*/ 1492951 h 1522526"/>
                    <a:gd name="connsiteX11" fmla="*/ 337339 w 1551068"/>
                    <a:gd name="connsiteY11" fmla="*/ 1446229 h 1522526"/>
                    <a:gd name="connsiteX12" fmla="*/ 284951 w 1551068"/>
                    <a:gd name="connsiteY12" fmla="*/ 1493854 h 1522526"/>
                    <a:gd name="connsiteX13" fmla="*/ 256 w 1551068"/>
                    <a:gd name="connsiteY13" fmla="*/ 1482327 h 1522526"/>
                    <a:gd name="connsiteX14" fmla="*/ 125273 w 1551068"/>
                    <a:gd name="connsiteY14" fmla="*/ 1223961 h 1522526"/>
                    <a:gd name="connsiteX15" fmla="*/ 156526 w 1551068"/>
                    <a:gd name="connsiteY15" fmla="*/ 1157285 h 1522526"/>
                    <a:gd name="connsiteX16" fmla="*/ 217547 w 1551068"/>
                    <a:gd name="connsiteY16" fmla="*/ 1120077 h 1522526"/>
                    <a:gd name="connsiteX17" fmla="*/ 315775 w 1551068"/>
                    <a:gd name="connsiteY17" fmla="*/ 1078404 h 1522526"/>
                    <a:gd name="connsiteX18" fmla="*/ 440793 w 1551068"/>
                    <a:gd name="connsiteY18" fmla="*/ 1029290 h 1522526"/>
                    <a:gd name="connsiteX19" fmla="*/ 474361 w 1551068"/>
                    <a:gd name="connsiteY19" fmla="*/ 1016502 h 1522526"/>
                    <a:gd name="connsiteX20" fmla="*/ 656425 w 1551068"/>
                    <a:gd name="connsiteY20" fmla="*/ 1272398 h 1522526"/>
                    <a:gd name="connsiteX21" fmla="*/ 827875 w 1551068"/>
                    <a:gd name="connsiteY21" fmla="*/ 1379555 h 1522526"/>
                    <a:gd name="connsiteX22" fmla="*/ 946938 w 1551068"/>
                    <a:gd name="connsiteY22" fmla="*/ 1243823 h 1522526"/>
                    <a:gd name="connsiteX23" fmla="*/ 1056847 w 1551068"/>
                    <a:gd name="connsiteY23" fmla="*/ 998817 h 1522526"/>
                    <a:gd name="connsiteX24" fmla="*/ 920060 w 1551068"/>
                    <a:gd name="connsiteY24" fmla="*/ 852696 h 1522526"/>
                    <a:gd name="connsiteX25" fmla="*/ 915564 w 1551068"/>
                    <a:gd name="connsiteY25" fmla="*/ 923321 h 1522526"/>
                    <a:gd name="connsiteX26" fmla="*/ 1023722 w 1551068"/>
                    <a:gd name="connsiteY26" fmla="*/ 978198 h 1522526"/>
                    <a:gd name="connsiteX27" fmla="*/ 949319 w 1551068"/>
                    <a:gd name="connsiteY27" fmla="*/ 1177148 h 1522526"/>
                    <a:gd name="connsiteX28" fmla="*/ 811207 w 1551068"/>
                    <a:gd name="connsiteY28" fmla="*/ 1341455 h 1522526"/>
                    <a:gd name="connsiteX29" fmla="*/ 620707 w 1551068"/>
                    <a:gd name="connsiteY29" fmla="*/ 1191436 h 1522526"/>
                    <a:gd name="connsiteX30" fmla="*/ 503795 w 1551068"/>
                    <a:gd name="connsiteY30" fmla="*/ 1004825 h 1522526"/>
                    <a:gd name="connsiteX31" fmla="*/ 615818 w 1551068"/>
                    <a:gd name="connsiteY31" fmla="*/ 931359 h 1522526"/>
                    <a:gd name="connsiteX32" fmla="*/ 614386 w 1551068"/>
                    <a:gd name="connsiteY32" fmla="*/ 858311 h 1522526"/>
                    <a:gd name="connsiteX33" fmla="*/ 685001 w 1551068"/>
                    <a:gd name="connsiteY33" fmla="*/ 900922 h 1522526"/>
                    <a:gd name="connsiteX34" fmla="*/ 792158 w 1551068"/>
                    <a:gd name="connsiteY34" fmla="*/ 915210 h 1522526"/>
                    <a:gd name="connsiteX35" fmla="*/ 885026 w 1551068"/>
                    <a:gd name="connsiteY35" fmla="*/ 874729 h 1522526"/>
                    <a:gd name="connsiteX36" fmla="*/ 920060 w 1551068"/>
                    <a:gd name="connsiteY36" fmla="*/ 852696 h 1522526"/>
                    <a:gd name="connsiteX37" fmla="*/ 1105649 w 1551068"/>
                    <a:gd name="connsiteY37" fmla="*/ 314309 h 1522526"/>
                    <a:gd name="connsiteX38" fmla="*/ 1112021 w 1551068"/>
                    <a:gd name="connsiteY38" fmla="*/ 320855 h 1522526"/>
                    <a:gd name="connsiteX39" fmla="*/ 1138811 w 1551068"/>
                    <a:gd name="connsiteY39" fmla="*/ 428013 h 1522526"/>
                    <a:gd name="connsiteX40" fmla="*/ 1165600 w 1551068"/>
                    <a:gd name="connsiteY40" fmla="*/ 569403 h 1522526"/>
                    <a:gd name="connsiteX41" fmla="*/ 1174530 w 1551068"/>
                    <a:gd name="connsiteY41" fmla="*/ 704839 h 1522526"/>
                    <a:gd name="connsiteX42" fmla="*/ 1171553 w 1551068"/>
                    <a:gd name="connsiteY42" fmla="*/ 789672 h 1522526"/>
                    <a:gd name="connsiteX43" fmla="*/ 1146252 w 1551068"/>
                    <a:gd name="connsiteY43" fmla="*/ 850693 h 1522526"/>
                    <a:gd name="connsiteX44" fmla="*/ 1100114 w 1551068"/>
                    <a:gd name="connsiteY44" fmla="*/ 859623 h 1522526"/>
                    <a:gd name="connsiteX45" fmla="*/ 1027187 w 1551068"/>
                    <a:gd name="connsiteY45" fmla="*/ 853670 h 1522526"/>
                    <a:gd name="connsiteX46" fmla="*/ 972120 w 1551068"/>
                    <a:gd name="connsiteY46" fmla="*/ 834322 h 1522526"/>
                    <a:gd name="connsiteX47" fmla="*/ 979561 w 1551068"/>
                    <a:gd name="connsiteY47" fmla="*/ 813485 h 1522526"/>
                    <a:gd name="connsiteX48" fmla="*/ 1009327 w 1551068"/>
                    <a:gd name="connsiteY48" fmla="*/ 773301 h 1522526"/>
                    <a:gd name="connsiteX49" fmla="*/ 1037606 w 1551068"/>
                    <a:gd name="connsiteY49" fmla="*/ 704839 h 1522526"/>
                    <a:gd name="connsiteX50" fmla="*/ 1043559 w 1551068"/>
                    <a:gd name="connsiteY50" fmla="*/ 675072 h 1522526"/>
                    <a:gd name="connsiteX51" fmla="*/ 1061418 w 1551068"/>
                    <a:gd name="connsiteY51" fmla="*/ 655725 h 1522526"/>
                    <a:gd name="connsiteX52" fmla="*/ 1086720 w 1551068"/>
                    <a:gd name="connsiteY52" fmla="*/ 579821 h 1522526"/>
                    <a:gd name="connsiteX53" fmla="*/ 1104579 w 1551068"/>
                    <a:gd name="connsiteY53" fmla="*/ 499452 h 1522526"/>
                    <a:gd name="connsiteX54" fmla="*/ 1106068 w 1551068"/>
                    <a:gd name="connsiteY54" fmla="*/ 463733 h 1522526"/>
                    <a:gd name="connsiteX55" fmla="*/ 1089696 w 1551068"/>
                    <a:gd name="connsiteY55" fmla="*/ 430990 h 1522526"/>
                    <a:gd name="connsiteX56" fmla="*/ 1073325 w 1551068"/>
                    <a:gd name="connsiteY56" fmla="*/ 416107 h 1522526"/>
                    <a:gd name="connsiteX57" fmla="*/ 1070348 w 1551068"/>
                    <a:gd name="connsiteY57" fmla="*/ 386340 h 1522526"/>
                    <a:gd name="connsiteX58" fmla="*/ 1073325 w 1551068"/>
                    <a:gd name="connsiteY58" fmla="*/ 350621 h 1522526"/>
                    <a:gd name="connsiteX59" fmla="*/ 1088208 w 1551068"/>
                    <a:gd name="connsiteY59" fmla="*/ 328297 h 1522526"/>
                    <a:gd name="connsiteX60" fmla="*/ 1105649 w 1551068"/>
                    <a:gd name="connsiteY60" fmla="*/ 314309 h 1522526"/>
                    <a:gd name="connsiteX61" fmla="*/ 680240 w 1551068"/>
                    <a:gd name="connsiteY61" fmla="*/ 96060 h 1522526"/>
                    <a:gd name="connsiteX62" fmla="*/ 573084 w 1551068"/>
                    <a:gd name="connsiteY62" fmla="*/ 431816 h 1522526"/>
                    <a:gd name="connsiteX63" fmla="*/ 718340 w 1551068"/>
                    <a:gd name="connsiteY63" fmla="*/ 184165 h 1522526"/>
                    <a:gd name="connsiteX64" fmla="*/ 680240 w 1551068"/>
                    <a:gd name="connsiteY64" fmla="*/ 96060 h 1522526"/>
                    <a:gd name="connsiteX65" fmla="*/ 715758 w 1551068"/>
                    <a:gd name="connsiteY65" fmla="*/ 0 h 1522526"/>
                    <a:gd name="connsiteX66" fmla="*/ 760283 w 1551068"/>
                    <a:gd name="connsiteY66" fmla="*/ 372 h 1522526"/>
                    <a:gd name="connsiteX67" fmla="*/ 821800 w 1551068"/>
                    <a:gd name="connsiteY67" fmla="*/ 6326 h 1522526"/>
                    <a:gd name="connsiteX68" fmla="*/ 893239 w 1551068"/>
                    <a:gd name="connsiteY68" fmla="*/ 38076 h 1522526"/>
                    <a:gd name="connsiteX69" fmla="*/ 974600 w 1551068"/>
                    <a:gd name="connsiteY69" fmla="*/ 103562 h 1522526"/>
                    <a:gd name="connsiteX70" fmla="*/ 1069852 w 1551068"/>
                    <a:gd name="connsiteY70" fmla="*/ 216673 h 1522526"/>
                    <a:gd name="connsiteX71" fmla="*/ 1105571 w 1551068"/>
                    <a:gd name="connsiteY71" fmla="*/ 276206 h 1522526"/>
                    <a:gd name="connsiteX72" fmla="*/ 1089696 w 1551068"/>
                    <a:gd name="connsiteY72" fmla="*/ 313909 h 1522526"/>
                    <a:gd name="connsiteX73" fmla="*/ 1055961 w 1551068"/>
                    <a:gd name="connsiteY73" fmla="*/ 331769 h 1522526"/>
                    <a:gd name="connsiteX74" fmla="*/ 1032148 w 1551068"/>
                    <a:gd name="connsiteY74" fmla="*/ 311925 h 1522526"/>
                    <a:gd name="connsiteX75" fmla="*/ 978569 w 1551068"/>
                    <a:gd name="connsiteY75" fmla="*/ 256361 h 1522526"/>
                    <a:gd name="connsiteX76" fmla="*/ 883317 w 1551068"/>
                    <a:gd name="connsiteY76" fmla="*/ 210720 h 1522526"/>
                    <a:gd name="connsiteX77" fmla="*/ 780128 w 1551068"/>
                    <a:gd name="connsiteY77" fmla="*/ 210720 h 1522526"/>
                    <a:gd name="connsiteX78" fmla="*/ 914499 w 1551068"/>
                    <a:gd name="connsiteY78" fmla="*/ 240487 h 1522526"/>
                    <a:gd name="connsiteX79" fmla="*/ 979985 w 1551068"/>
                    <a:gd name="connsiteY79" fmla="*/ 279721 h 1522526"/>
                    <a:gd name="connsiteX80" fmla="*/ 1042151 w 1551068"/>
                    <a:gd name="connsiteY80" fmla="*/ 344718 h 1522526"/>
                    <a:gd name="connsiteX81" fmla="*/ 1033334 w 1551068"/>
                    <a:gd name="connsiteY81" fmla="*/ 378896 h 1522526"/>
                    <a:gd name="connsiteX82" fmla="*/ 1033334 w 1551068"/>
                    <a:gd name="connsiteY82" fmla="*/ 451651 h 1522526"/>
                    <a:gd name="connsiteX83" fmla="*/ 1067370 w 1551068"/>
                    <a:gd name="connsiteY83" fmla="*/ 478628 h 1522526"/>
                    <a:gd name="connsiteX84" fmla="*/ 1031114 w 1551068"/>
                    <a:gd name="connsiteY84" fmla="*/ 638035 h 1522526"/>
                    <a:gd name="connsiteX85" fmla="*/ 1010397 w 1551068"/>
                    <a:gd name="connsiteY85" fmla="*/ 651932 h 1522526"/>
                    <a:gd name="connsiteX86" fmla="*/ 902526 w 1551068"/>
                    <a:gd name="connsiteY86" fmla="*/ 831290 h 1522526"/>
                    <a:gd name="connsiteX87" fmla="*/ 813589 w 1551068"/>
                    <a:gd name="connsiteY87" fmla="*/ 893779 h 1522526"/>
                    <a:gd name="connsiteX88" fmla="*/ 727864 w 1551068"/>
                    <a:gd name="connsiteY88" fmla="*/ 893779 h 1522526"/>
                    <a:gd name="connsiteX89" fmla="*/ 606803 w 1551068"/>
                    <a:gd name="connsiteY89" fmla="*/ 821966 h 1522526"/>
                    <a:gd name="connsiteX90" fmla="*/ 514664 w 1551068"/>
                    <a:gd name="connsiteY90" fmla="*/ 643758 h 1522526"/>
                    <a:gd name="connsiteX91" fmla="*/ 453993 w 1551068"/>
                    <a:gd name="connsiteY91" fmla="*/ 503970 h 1522526"/>
                    <a:gd name="connsiteX92" fmla="*/ 477669 w 1551068"/>
                    <a:gd name="connsiteY92" fmla="*/ 464730 h 1522526"/>
                    <a:gd name="connsiteX93" fmla="*/ 466855 w 1551068"/>
                    <a:gd name="connsiteY93" fmla="*/ 399317 h 1522526"/>
                    <a:gd name="connsiteX94" fmla="*/ 440793 w 1551068"/>
                    <a:gd name="connsiteY94" fmla="*/ 419083 h 1522526"/>
                    <a:gd name="connsiteX95" fmla="*/ 424918 w 1551068"/>
                    <a:gd name="connsiteY95" fmla="*/ 438927 h 1522526"/>
                    <a:gd name="connsiteX96" fmla="*/ 411027 w 1551068"/>
                    <a:gd name="connsiteY96" fmla="*/ 476631 h 1522526"/>
                    <a:gd name="connsiteX97" fmla="*/ 416980 w 1551068"/>
                    <a:gd name="connsiteY97" fmla="*/ 514335 h 1522526"/>
                    <a:gd name="connsiteX98" fmla="*/ 426902 w 1551068"/>
                    <a:gd name="connsiteY98" fmla="*/ 571883 h 1522526"/>
                    <a:gd name="connsiteX99" fmla="*/ 450715 w 1551068"/>
                    <a:gd name="connsiteY99" fmla="*/ 665150 h 1522526"/>
                    <a:gd name="connsiteX100" fmla="*/ 476512 w 1551068"/>
                    <a:gd name="connsiteY100" fmla="*/ 686979 h 1522526"/>
                    <a:gd name="connsiteX101" fmla="*/ 492388 w 1551068"/>
                    <a:gd name="connsiteY101" fmla="*/ 728652 h 1522526"/>
                    <a:gd name="connsiteX102" fmla="*/ 530092 w 1551068"/>
                    <a:gd name="connsiteY102" fmla="*/ 802075 h 1522526"/>
                    <a:gd name="connsiteX103" fmla="*/ 545967 w 1551068"/>
                    <a:gd name="connsiteY103" fmla="*/ 847716 h 1522526"/>
                    <a:gd name="connsiteX104" fmla="*/ 502310 w 1551068"/>
                    <a:gd name="connsiteY104" fmla="*/ 859623 h 1522526"/>
                    <a:gd name="connsiteX105" fmla="*/ 438809 w 1551068"/>
                    <a:gd name="connsiteY105" fmla="*/ 867560 h 1522526"/>
                    <a:gd name="connsiteX106" fmla="*/ 381261 w 1551068"/>
                    <a:gd name="connsiteY106" fmla="*/ 853670 h 1522526"/>
                    <a:gd name="connsiteX107" fmla="*/ 355463 w 1551068"/>
                    <a:gd name="connsiteY107" fmla="*/ 810012 h 1522526"/>
                    <a:gd name="connsiteX108" fmla="*/ 343557 w 1551068"/>
                    <a:gd name="connsiteY108" fmla="*/ 732620 h 1522526"/>
                    <a:gd name="connsiteX109" fmla="*/ 347526 w 1551068"/>
                    <a:gd name="connsiteY109" fmla="*/ 631415 h 1522526"/>
                    <a:gd name="connsiteX110" fmla="*/ 379276 w 1551068"/>
                    <a:gd name="connsiteY110" fmla="*/ 415114 h 1522526"/>
                    <a:gd name="connsiteX111" fmla="*/ 452699 w 1551068"/>
                    <a:gd name="connsiteY111" fmla="*/ 194845 h 1522526"/>
                    <a:gd name="connsiteX112" fmla="*/ 514216 w 1551068"/>
                    <a:gd name="connsiteY112" fmla="*/ 93640 h 1522526"/>
                    <a:gd name="connsiteX113" fmla="*/ 573749 w 1551068"/>
                    <a:gd name="connsiteY113" fmla="*/ 44029 h 1522526"/>
                    <a:gd name="connsiteX114" fmla="*/ 627328 w 1551068"/>
                    <a:gd name="connsiteY114" fmla="*/ 36092 h 1522526"/>
                    <a:gd name="connsiteX115" fmla="*/ 672969 w 1551068"/>
                    <a:gd name="connsiteY115" fmla="*/ 4341 h 1522526"/>
                    <a:gd name="connsiteX116" fmla="*/ 715758 w 1551068"/>
                    <a:gd name="connsiteY116" fmla="*/ 0 h 1522526"/>
                    <a:gd name="connsiteX0" fmla="*/ 1056956 w 1551177"/>
                    <a:gd name="connsiteY0" fmla="*/ 998817 h 1522526"/>
                    <a:gd name="connsiteX1" fmla="*/ 1067481 w 1551177"/>
                    <a:gd name="connsiteY1" fmla="*/ 1002500 h 1522526"/>
                    <a:gd name="connsiteX2" fmla="*/ 1174639 w 1551177"/>
                    <a:gd name="connsiteY2" fmla="*/ 1036732 h 1522526"/>
                    <a:gd name="connsiteX3" fmla="*/ 1383895 w 1551177"/>
                    <a:gd name="connsiteY3" fmla="*/ 1106981 h 1522526"/>
                    <a:gd name="connsiteX4" fmla="*/ 1451463 w 1551177"/>
                    <a:gd name="connsiteY4" fmla="*/ 1185265 h 1522526"/>
                    <a:gd name="connsiteX5" fmla="*/ 1551177 w 1551177"/>
                    <a:gd name="connsiteY5" fmla="*/ 1448990 h 1522526"/>
                    <a:gd name="connsiteX6" fmla="*/ 1241020 w 1551177"/>
                    <a:gd name="connsiteY6" fmla="*/ 1493045 h 1522526"/>
                    <a:gd name="connsiteX7" fmla="*/ 1196965 w 1551177"/>
                    <a:gd name="connsiteY7" fmla="*/ 1439469 h 1522526"/>
                    <a:gd name="connsiteX8" fmla="*/ 1215121 w 1551177"/>
                    <a:gd name="connsiteY8" fmla="*/ 1492451 h 1522526"/>
                    <a:gd name="connsiteX9" fmla="*/ 331064 w 1551177"/>
                    <a:gd name="connsiteY9" fmla="*/ 1497214 h 1522526"/>
                    <a:gd name="connsiteX10" fmla="*/ 314913 w 1551177"/>
                    <a:gd name="connsiteY10" fmla="*/ 1492951 h 1522526"/>
                    <a:gd name="connsiteX11" fmla="*/ 337448 w 1551177"/>
                    <a:gd name="connsiteY11" fmla="*/ 1446229 h 1522526"/>
                    <a:gd name="connsiteX12" fmla="*/ 285060 w 1551177"/>
                    <a:gd name="connsiteY12" fmla="*/ 1493854 h 1522526"/>
                    <a:gd name="connsiteX13" fmla="*/ 365 w 1551177"/>
                    <a:gd name="connsiteY13" fmla="*/ 1482327 h 1522526"/>
                    <a:gd name="connsiteX14" fmla="*/ 94425 w 1551177"/>
                    <a:gd name="connsiteY14" fmla="*/ 1219199 h 1522526"/>
                    <a:gd name="connsiteX15" fmla="*/ 156635 w 1551177"/>
                    <a:gd name="connsiteY15" fmla="*/ 1157285 h 1522526"/>
                    <a:gd name="connsiteX16" fmla="*/ 217656 w 1551177"/>
                    <a:gd name="connsiteY16" fmla="*/ 1120077 h 1522526"/>
                    <a:gd name="connsiteX17" fmla="*/ 315884 w 1551177"/>
                    <a:gd name="connsiteY17" fmla="*/ 1078404 h 1522526"/>
                    <a:gd name="connsiteX18" fmla="*/ 440902 w 1551177"/>
                    <a:gd name="connsiteY18" fmla="*/ 1029290 h 1522526"/>
                    <a:gd name="connsiteX19" fmla="*/ 474470 w 1551177"/>
                    <a:gd name="connsiteY19" fmla="*/ 1016502 h 1522526"/>
                    <a:gd name="connsiteX20" fmla="*/ 656534 w 1551177"/>
                    <a:gd name="connsiteY20" fmla="*/ 1272398 h 1522526"/>
                    <a:gd name="connsiteX21" fmla="*/ 827984 w 1551177"/>
                    <a:gd name="connsiteY21" fmla="*/ 1379555 h 1522526"/>
                    <a:gd name="connsiteX22" fmla="*/ 947047 w 1551177"/>
                    <a:gd name="connsiteY22" fmla="*/ 1243823 h 1522526"/>
                    <a:gd name="connsiteX23" fmla="*/ 1056956 w 1551177"/>
                    <a:gd name="connsiteY23" fmla="*/ 998817 h 1522526"/>
                    <a:gd name="connsiteX24" fmla="*/ 920169 w 1551177"/>
                    <a:gd name="connsiteY24" fmla="*/ 852696 h 1522526"/>
                    <a:gd name="connsiteX25" fmla="*/ 915673 w 1551177"/>
                    <a:gd name="connsiteY25" fmla="*/ 923321 h 1522526"/>
                    <a:gd name="connsiteX26" fmla="*/ 1023831 w 1551177"/>
                    <a:gd name="connsiteY26" fmla="*/ 978198 h 1522526"/>
                    <a:gd name="connsiteX27" fmla="*/ 949428 w 1551177"/>
                    <a:gd name="connsiteY27" fmla="*/ 1177148 h 1522526"/>
                    <a:gd name="connsiteX28" fmla="*/ 811316 w 1551177"/>
                    <a:gd name="connsiteY28" fmla="*/ 1341455 h 1522526"/>
                    <a:gd name="connsiteX29" fmla="*/ 620816 w 1551177"/>
                    <a:gd name="connsiteY29" fmla="*/ 1191436 h 1522526"/>
                    <a:gd name="connsiteX30" fmla="*/ 503904 w 1551177"/>
                    <a:gd name="connsiteY30" fmla="*/ 1004825 h 1522526"/>
                    <a:gd name="connsiteX31" fmla="*/ 615927 w 1551177"/>
                    <a:gd name="connsiteY31" fmla="*/ 931359 h 1522526"/>
                    <a:gd name="connsiteX32" fmla="*/ 614495 w 1551177"/>
                    <a:gd name="connsiteY32" fmla="*/ 858311 h 1522526"/>
                    <a:gd name="connsiteX33" fmla="*/ 685110 w 1551177"/>
                    <a:gd name="connsiteY33" fmla="*/ 900922 h 1522526"/>
                    <a:gd name="connsiteX34" fmla="*/ 792267 w 1551177"/>
                    <a:gd name="connsiteY34" fmla="*/ 915210 h 1522526"/>
                    <a:gd name="connsiteX35" fmla="*/ 885135 w 1551177"/>
                    <a:gd name="connsiteY35" fmla="*/ 874729 h 1522526"/>
                    <a:gd name="connsiteX36" fmla="*/ 920169 w 1551177"/>
                    <a:gd name="connsiteY36" fmla="*/ 852696 h 1522526"/>
                    <a:gd name="connsiteX37" fmla="*/ 1105758 w 1551177"/>
                    <a:gd name="connsiteY37" fmla="*/ 314309 h 1522526"/>
                    <a:gd name="connsiteX38" fmla="*/ 1112130 w 1551177"/>
                    <a:gd name="connsiteY38" fmla="*/ 320855 h 1522526"/>
                    <a:gd name="connsiteX39" fmla="*/ 1138920 w 1551177"/>
                    <a:gd name="connsiteY39" fmla="*/ 428013 h 1522526"/>
                    <a:gd name="connsiteX40" fmla="*/ 1165709 w 1551177"/>
                    <a:gd name="connsiteY40" fmla="*/ 569403 h 1522526"/>
                    <a:gd name="connsiteX41" fmla="*/ 1174639 w 1551177"/>
                    <a:gd name="connsiteY41" fmla="*/ 704839 h 1522526"/>
                    <a:gd name="connsiteX42" fmla="*/ 1171662 w 1551177"/>
                    <a:gd name="connsiteY42" fmla="*/ 789672 h 1522526"/>
                    <a:gd name="connsiteX43" fmla="*/ 1146361 w 1551177"/>
                    <a:gd name="connsiteY43" fmla="*/ 850693 h 1522526"/>
                    <a:gd name="connsiteX44" fmla="*/ 1100223 w 1551177"/>
                    <a:gd name="connsiteY44" fmla="*/ 859623 h 1522526"/>
                    <a:gd name="connsiteX45" fmla="*/ 1027296 w 1551177"/>
                    <a:gd name="connsiteY45" fmla="*/ 853670 h 1522526"/>
                    <a:gd name="connsiteX46" fmla="*/ 972229 w 1551177"/>
                    <a:gd name="connsiteY46" fmla="*/ 834322 h 1522526"/>
                    <a:gd name="connsiteX47" fmla="*/ 979670 w 1551177"/>
                    <a:gd name="connsiteY47" fmla="*/ 813485 h 1522526"/>
                    <a:gd name="connsiteX48" fmla="*/ 1009436 w 1551177"/>
                    <a:gd name="connsiteY48" fmla="*/ 773301 h 1522526"/>
                    <a:gd name="connsiteX49" fmla="*/ 1037715 w 1551177"/>
                    <a:gd name="connsiteY49" fmla="*/ 704839 h 1522526"/>
                    <a:gd name="connsiteX50" fmla="*/ 1043668 w 1551177"/>
                    <a:gd name="connsiteY50" fmla="*/ 675072 h 1522526"/>
                    <a:gd name="connsiteX51" fmla="*/ 1061527 w 1551177"/>
                    <a:gd name="connsiteY51" fmla="*/ 655725 h 1522526"/>
                    <a:gd name="connsiteX52" fmla="*/ 1086829 w 1551177"/>
                    <a:gd name="connsiteY52" fmla="*/ 579821 h 1522526"/>
                    <a:gd name="connsiteX53" fmla="*/ 1104688 w 1551177"/>
                    <a:gd name="connsiteY53" fmla="*/ 499452 h 1522526"/>
                    <a:gd name="connsiteX54" fmla="*/ 1106177 w 1551177"/>
                    <a:gd name="connsiteY54" fmla="*/ 463733 h 1522526"/>
                    <a:gd name="connsiteX55" fmla="*/ 1089805 w 1551177"/>
                    <a:gd name="connsiteY55" fmla="*/ 430990 h 1522526"/>
                    <a:gd name="connsiteX56" fmla="*/ 1073434 w 1551177"/>
                    <a:gd name="connsiteY56" fmla="*/ 416107 h 1522526"/>
                    <a:gd name="connsiteX57" fmla="*/ 1070457 w 1551177"/>
                    <a:gd name="connsiteY57" fmla="*/ 386340 h 1522526"/>
                    <a:gd name="connsiteX58" fmla="*/ 1073434 w 1551177"/>
                    <a:gd name="connsiteY58" fmla="*/ 350621 h 1522526"/>
                    <a:gd name="connsiteX59" fmla="*/ 1088317 w 1551177"/>
                    <a:gd name="connsiteY59" fmla="*/ 328297 h 1522526"/>
                    <a:gd name="connsiteX60" fmla="*/ 1105758 w 1551177"/>
                    <a:gd name="connsiteY60" fmla="*/ 314309 h 1522526"/>
                    <a:gd name="connsiteX61" fmla="*/ 680349 w 1551177"/>
                    <a:gd name="connsiteY61" fmla="*/ 96060 h 1522526"/>
                    <a:gd name="connsiteX62" fmla="*/ 573193 w 1551177"/>
                    <a:gd name="connsiteY62" fmla="*/ 431816 h 1522526"/>
                    <a:gd name="connsiteX63" fmla="*/ 718449 w 1551177"/>
                    <a:gd name="connsiteY63" fmla="*/ 184165 h 1522526"/>
                    <a:gd name="connsiteX64" fmla="*/ 680349 w 1551177"/>
                    <a:gd name="connsiteY64" fmla="*/ 96060 h 1522526"/>
                    <a:gd name="connsiteX65" fmla="*/ 715867 w 1551177"/>
                    <a:gd name="connsiteY65" fmla="*/ 0 h 1522526"/>
                    <a:gd name="connsiteX66" fmla="*/ 760392 w 1551177"/>
                    <a:gd name="connsiteY66" fmla="*/ 372 h 1522526"/>
                    <a:gd name="connsiteX67" fmla="*/ 821909 w 1551177"/>
                    <a:gd name="connsiteY67" fmla="*/ 6326 h 1522526"/>
                    <a:gd name="connsiteX68" fmla="*/ 893348 w 1551177"/>
                    <a:gd name="connsiteY68" fmla="*/ 38076 h 1522526"/>
                    <a:gd name="connsiteX69" fmla="*/ 974709 w 1551177"/>
                    <a:gd name="connsiteY69" fmla="*/ 103562 h 1522526"/>
                    <a:gd name="connsiteX70" fmla="*/ 1069961 w 1551177"/>
                    <a:gd name="connsiteY70" fmla="*/ 216673 h 1522526"/>
                    <a:gd name="connsiteX71" fmla="*/ 1105680 w 1551177"/>
                    <a:gd name="connsiteY71" fmla="*/ 276206 h 1522526"/>
                    <a:gd name="connsiteX72" fmla="*/ 1089805 w 1551177"/>
                    <a:gd name="connsiteY72" fmla="*/ 313909 h 1522526"/>
                    <a:gd name="connsiteX73" fmla="*/ 1056070 w 1551177"/>
                    <a:gd name="connsiteY73" fmla="*/ 331769 h 1522526"/>
                    <a:gd name="connsiteX74" fmla="*/ 1032257 w 1551177"/>
                    <a:gd name="connsiteY74" fmla="*/ 311925 h 1522526"/>
                    <a:gd name="connsiteX75" fmla="*/ 978678 w 1551177"/>
                    <a:gd name="connsiteY75" fmla="*/ 256361 h 1522526"/>
                    <a:gd name="connsiteX76" fmla="*/ 883426 w 1551177"/>
                    <a:gd name="connsiteY76" fmla="*/ 210720 h 1522526"/>
                    <a:gd name="connsiteX77" fmla="*/ 780237 w 1551177"/>
                    <a:gd name="connsiteY77" fmla="*/ 210720 h 1522526"/>
                    <a:gd name="connsiteX78" fmla="*/ 914608 w 1551177"/>
                    <a:gd name="connsiteY78" fmla="*/ 240487 h 1522526"/>
                    <a:gd name="connsiteX79" fmla="*/ 980094 w 1551177"/>
                    <a:gd name="connsiteY79" fmla="*/ 279721 h 1522526"/>
                    <a:gd name="connsiteX80" fmla="*/ 1042260 w 1551177"/>
                    <a:gd name="connsiteY80" fmla="*/ 344718 h 1522526"/>
                    <a:gd name="connsiteX81" fmla="*/ 1033443 w 1551177"/>
                    <a:gd name="connsiteY81" fmla="*/ 378896 h 1522526"/>
                    <a:gd name="connsiteX82" fmla="*/ 1033443 w 1551177"/>
                    <a:gd name="connsiteY82" fmla="*/ 451651 h 1522526"/>
                    <a:gd name="connsiteX83" fmla="*/ 1067479 w 1551177"/>
                    <a:gd name="connsiteY83" fmla="*/ 478628 h 1522526"/>
                    <a:gd name="connsiteX84" fmla="*/ 1031223 w 1551177"/>
                    <a:gd name="connsiteY84" fmla="*/ 638035 h 1522526"/>
                    <a:gd name="connsiteX85" fmla="*/ 1010506 w 1551177"/>
                    <a:gd name="connsiteY85" fmla="*/ 651932 h 1522526"/>
                    <a:gd name="connsiteX86" fmla="*/ 902635 w 1551177"/>
                    <a:gd name="connsiteY86" fmla="*/ 831290 h 1522526"/>
                    <a:gd name="connsiteX87" fmla="*/ 813698 w 1551177"/>
                    <a:gd name="connsiteY87" fmla="*/ 893779 h 1522526"/>
                    <a:gd name="connsiteX88" fmla="*/ 727973 w 1551177"/>
                    <a:gd name="connsiteY88" fmla="*/ 893779 h 1522526"/>
                    <a:gd name="connsiteX89" fmla="*/ 606912 w 1551177"/>
                    <a:gd name="connsiteY89" fmla="*/ 821966 h 1522526"/>
                    <a:gd name="connsiteX90" fmla="*/ 514773 w 1551177"/>
                    <a:gd name="connsiteY90" fmla="*/ 643758 h 1522526"/>
                    <a:gd name="connsiteX91" fmla="*/ 454102 w 1551177"/>
                    <a:gd name="connsiteY91" fmla="*/ 503970 h 1522526"/>
                    <a:gd name="connsiteX92" fmla="*/ 477778 w 1551177"/>
                    <a:gd name="connsiteY92" fmla="*/ 464730 h 1522526"/>
                    <a:gd name="connsiteX93" fmla="*/ 466964 w 1551177"/>
                    <a:gd name="connsiteY93" fmla="*/ 399317 h 1522526"/>
                    <a:gd name="connsiteX94" fmla="*/ 440902 w 1551177"/>
                    <a:gd name="connsiteY94" fmla="*/ 419083 h 1522526"/>
                    <a:gd name="connsiteX95" fmla="*/ 425027 w 1551177"/>
                    <a:gd name="connsiteY95" fmla="*/ 438927 h 1522526"/>
                    <a:gd name="connsiteX96" fmla="*/ 411136 w 1551177"/>
                    <a:gd name="connsiteY96" fmla="*/ 476631 h 1522526"/>
                    <a:gd name="connsiteX97" fmla="*/ 417089 w 1551177"/>
                    <a:gd name="connsiteY97" fmla="*/ 514335 h 1522526"/>
                    <a:gd name="connsiteX98" fmla="*/ 427011 w 1551177"/>
                    <a:gd name="connsiteY98" fmla="*/ 571883 h 1522526"/>
                    <a:gd name="connsiteX99" fmla="*/ 450824 w 1551177"/>
                    <a:gd name="connsiteY99" fmla="*/ 665150 h 1522526"/>
                    <a:gd name="connsiteX100" fmla="*/ 476621 w 1551177"/>
                    <a:gd name="connsiteY100" fmla="*/ 686979 h 1522526"/>
                    <a:gd name="connsiteX101" fmla="*/ 492497 w 1551177"/>
                    <a:gd name="connsiteY101" fmla="*/ 728652 h 1522526"/>
                    <a:gd name="connsiteX102" fmla="*/ 530201 w 1551177"/>
                    <a:gd name="connsiteY102" fmla="*/ 802075 h 1522526"/>
                    <a:gd name="connsiteX103" fmla="*/ 546076 w 1551177"/>
                    <a:gd name="connsiteY103" fmla="*/ 847716 h 1522526"/>
                    <a:gd name="connsiteX104" fmla="*/ 502419 w 1551177"/>
                    <a:gd name="connsiteY104" fmla="*/ 859623 h 1522526"/>
                    <a:gd name="connsiteX105" fmla="*/ 438918 w 1551177"/>
                    <a:gd name="connsiteY105" fmla="*/ 867560 h 1522526"/>
                    <a:gd name="connsiteX106" fmla="*/ 381370 w 1551177"/>
                    <a:gd name="connsiteY106" fmla="*/ 853670 h 1522526"/>
                    <a:gd name="connsiteX107" fmla="*/ 355572 w 1551177"/>
                    <a:gd name="connsiteY107" fmla="*/ 810012 h 1522526"/>
                    <a:gd name="connsiteX108" fmla="*/ 343666 w 1551177"/>
                    <a:gd name="connsiteY108" fmla="*/ 732620 h 1522526"/>
                    <a:gd name="connsiteX109" fmla="*/ 347635 w 1551177"/>
                    <a:gd name="connsiteY109" fmla="*/ 631415 h 1522526"/>
                    <a:gd name="connsiteX110" fmla="*/ 379385 w 1551177"/>
                    <a:gd name="connsiteY110" fmla="*/ 415114 h 1522526"/>
                    <a:gd name="connsiteX111" fmla="*/ 452808 w 1551177"/>
                    <a:gd name="connsiteY111" fmla="*/ 194845 h 1522526"/>
                    <a:gd name="connsiteX112" fmla="*/ 514325 w 1551177"/>
                    <a:gd name="connsiteY112" fmla="*/ 93640 h 1522526"/>
                    <a:gd name="connsiteX113" fmla="*/ 573858 w 1551177"/>
                    <a:gd name="connsiteY113" fmla="*/ 44029 h 1522526"/>
                    <a:gd name="connsiteX114" fmla="*/ 627437 w 1551177"/>
                    <a:gd name="connsiteY114" fmla="*/ 36092 h 1522526"/>
                    <a:gd name="connsiteX115" fmla="*/ 673078 w 1551177"/>
                    <a:gd name="connsiteY115" fmla="*/ 4341 h 1522526"/>
                    <a:gd name="connsiteX116" fmla="*/ 715867 w 1551177"/>
                    <a:gd name="connsiteY116" fmla="*/ 0 h 1522526"/>
                    <a:gd name="connsiteX0" fmla="*/ 1056956 w 1551177"/>
                    <a:gd name="connsiteY0" fmla="*/ 998817 h 1522526"/>
                    <a:gd name="connsiteX1" fmla="*/ 1067481 w 1551177"/>
                    <a:gd name="connsiteY1" fmla="*/ 1002500 h 1522526"/>
                    <a:gd name="connsiteX2" fmla="*/ 1174639 w 1551177"/>
                    <a:gd name="connsiteY2" fmla="*/ 1036732 h 1522526"/>
                    <a:gd name="connsiteX3" fmla="*/ 1383895 w 1551177"/>
                    <a:gd name="connsiteY3" fmla="*/ 1106981 h 1522526"/>
                    <a:gd name="connsiteX4" fmla="*/ 1451463 w 1551177"/>
                    <a:gd name="connsiteY4" fmla="*/ 1185265 h 1522526"/>
                    <a:gd name="connsiteX5" fmla="*/ 1551177 w 1551177"/>
                    <a:gd name="connsiteY5" fmla="*/ 1448990 h 1522526"/>
                    <a:gd name="connsiteX6" fmla="*/ 1241020 w 1551177"/>
                    <a:gd name="connsiteY6" fmla="*/ 1493045 h 1522526"/>
                    <a:gd name="connsiteX7" fmla="*/ 1196965 w 1551177"/>
                    <a:gd name="connsiteY7" fmla="*/ 1439469 h 1522526"/>
                    <a:gd name="connsiteX8" fmla="*/ 1215121 w 1551177"/>
                    <a:gd name="connsiteY8" fmla="*/ 1492451 h 1522526"/>
                    <a:gd name="connsiteX9" fmla="*/ 331064 w 1551177"/>
                    <a:gd name="connsiteY9" fmla="*/ 1497214 h 1522526"/>
                    <a:gd name="connsiteX10" fmla="*/ 314913 w 1551177"/>
                    <a:gd name="connsiteY10" fmla="*/ 1492951 h 1522526"/>
                    <a:gd name="connsiteX11" fmla="*/ 337448 w 1551177"/>
                    <a:gd name="connsiteY11" fmla="*/ 1446229 h 1522526"/>
                    <a:gd name="connsiteX12" fmla="*/ 285060 w 1551177"/>
                    <a:gd name="connsiteY12" fmla="*/ 1493854 h 1522526"/>
                    <a:gd name="connsiteX13" fmla="*/ 365 w 1551177"/>
                    <a:gd name="connsiteY13" fmla="*/ 1482327 h 1522526"/>
                    <a:gd name="connsiteX14" fmla="*/ 94425 w 1551177"/>
                    <a:gd name="connsiteY14" fmla="*/ 1219199 h 1522526"/>
                    <a:gd name="connsiteX15" fmla="*/ 132823 w 1551177"/>
                    <a:gd name="connsiteY15" fmla="*/ 1150141 h 1522526"/>
                    <a:gd name="connsiteX16" fmla="*/ 217656 w 1551177"/>
                    <a:gd name="connsiteY16" fmla="*/ 1120077 h 1522526"/>
                    <a:gd name="connsiteX17" fmla="*/ 315884 w 1551177"/>
                    <a:gd name="connsiteY17" fmla="*/ 1078404 h 1522526"/>
                    <a:gd name="connsiteX18" fmla="*/ 440902 w 1551177"/>
                    <a:gd name="connsiteY18" fmla="*/ 1029290 h 1522526"/>
                    <a:gd name="connsiteX19" fmla="*/ 474470 w 1551177"/>
                    <a:gd name="connsiteY19" fmla="*/ 1016502 h 1522526"/>
                    <a:gd name="connsiteX20" fmla="*/ 656534 w 1551177"/>
                    <a:gd name="connsiteY20" fmla="*/ 1272398 h 1522526"/>
                    <a:gd name="connsiteX21" fmla="*/ 827984 w 1551177"/>
                    <a:gd name="connsiteY21" fmla="*/ 1379555 h 1522526"/>
                    <a:gd name="connsiteX22" fmla="*/ 947047 w 1551177"/>
                    <a:gd name="connsiteY22" fmla="*/ 1243823 h 1522526"/>
                    <a:gd name="connsiteX23" fmla="*/ 1056956 w 1551177"/>
                    <a:gd name="connsiteY23" fmla="*/ 998817 h 1522526"/>
                    <a:gd name="connsiteX24" fmla="*/ 920169 w 1551177"/>
                    <a:gd name="connsiteY24" fmla="*/ 852696 h 1522526"/>
                    <a:gd name="connsiteX25" fmla="*/ 915673 w 1551177"/>
                    <a:gd name="connsiteY25" fmla="*/ 923321 h 1522526"/>
                    <a:gd name="connsiteX26" fmla="*/ 1023831 w 1551177"/>
                    <a:gd name="connsiteY26" fmla="*/ 978198 h 1522526"/>
                    <a:gd name="connsiteX27" fmla="*/ 949428 w 1551177"/>
                    <a:gd name="connsiteY27" fmla="*/ 1177148 h 1522526"/>
                    <a:gd name="connsiteX28" fmla="*/ 811316 w 1551177"/>
                    <a:gd name="connsiteY28" fmla="*/ 1341455 h 1522526"/>
                    <a:gd name="connsiteX29" fmla="*/ 620816 w 1551177"/>
                    <a:gd name="connsiteY29" fmla="*/ 1191436 h 1522526"/>
                    <a:gd name="connsiteX30" fmla="*/ 503904 w 1551177"/>
                    <a:gd name="connsiteY30" fmla="*/ 1004825 h 1522526"/>
                    <a:gd name="connsiteX31" fmla="*/ 615927 w 1551177"/>
                    <a:gd name="connsiteY31" fmla="*/ 931359 h 1522526"/>
                    <a:gd name="connsiteX32" fmla="*/ 614495 w 1551177"/>
                    <a:gd name="connsiteY32" fmla="*/ 858311 h 1522526"/>
                    <a:gd name="connsiteX33" fmla="*/ 685110 w 1551177"/>
                    <a:gd name="connsiteY33" fmla="*/ 900922 h 1522526"/>
                    <a:gd name="connsiteX34" fmla="*/ 792267 w 1551177"/>
                    <a:gd name="connsiteY34" fmla="*/ 915210 h 1522526"/>
                    <a:gd name="connsiteX35" fmla="*/ 885135 w 1551177"/>
                    <a:gd name="connsiteY35" fmla="*/ 874729 h 1522526"/>
                    <a:gd name="connsiteX36" fmla="*/ 920169 w 1551177"/>
                    <a:gd name="connsiteY36" fmla="*/ 852696 h 1522526"/>
                    <a:gd name="connsiteX37" fmla="*/ 1105758 w 1551177"/>
                    <a:gd name="connsiteY37" fmla="*/ 314309 h 1522526"/>
                    <a:gd name="connsiteX38" fmla="*/ 1112130 w 1551177"/>
                    <a:gd name="connsiteY38" fmla="*/ 320855 h 1522526"/>
                    <a:gd name="connsiteX39" fmla="*/ 1138920 w 1551177"/>
                    <a:gd name="connsiteY39" fmla="*/ 428013 h 1522526"/>
                    <a:gd name="connsiteX40" fmla="*/ 1165709 w 1551177"/>
                    <a:gd name="connsiteY40" fmla="*/ 569403 h 1522526"/>
                    <a:gd name="connsiteX41" fmla="*/ 1174639 w 1551177"/>
                    <a:gd name="connsiteY41" fmla="*/ 704839 h 1522526"/>
                    <a:gd name="connsiteX42" fmla="*/ 1171662 w 1551177"/>
                    <a:gd name="connsiteY42" fmla="*/ 789672 h 1522526"/>
                    <a:gd name="connsiteX43" fmla="*/ 1146361 w 1551177"/>
                    <a:gd name="connsiteY43" fmla="*/ 850693 h 1522526"/>
                    <a:gd name="connsiteX44" fmla="*/ 1100223 w 1551177"/>
                    <a:gd name="connsiteY44" fmla="*/ 859623 h 1522526"/>
                    <a:gd name="connsiteX45" fmla="*/ 1027296 w 1551177"/>
                    <a:gd name="connsiteY45" fmla="*/ 853670 h 1522526"/>
                    <a:gd name="connsiteX46" fmla="*/ 972229 w 1551177"/>
                    <a:gd name="connsiteY46" fmla="*/ 834322 h 1522526"/>
                    <a:gd name="connsiteX47" fmla="*/ 979670 w 1551177"/>
                    <a:gd name="connsiteY47" fmla="*/ 813485 h 1522526"/>
                    <a:gd name="connsiteX48" fmla="*/ 1009436 w 1551177"/>
                    <a:gd name="connsiteY48" fmla="*/ 773301 h 1522526"/>
                    <a:gd name="connsiteX49" fmla="*/ 1037715 w 1551177"/>
                    <a:gd name="connsiteY49" fmla="*/ 704839 h 1522526"/>
                    <a:gd name="connsiteX50" fmla="*/ 1043668 w 1551177"/>
                    <a:gd name="connsiteY50" fmla="*/ 675072 h 1522526"/>
                    <a:gd name="connsiteX51" fmla="*/ 1061527 w 1551177"/>
                    <a:gd name="connsiteY51" fmla="*/ 655725 h 1522526"/>
                    <a:gd name="connsiteX52" fmla="*/ 1086829 w 1551177"/>
                    <a:gd name="connsiteY52" fmla="*/ 579821 h 1522526"/>
                    <a:gd name="connsiteX53" fmla="*/ 1104688 w 1551177"/>
                    <a:gd name="connsiteY53" fmla="*/ 499452 h 1522526"/>
                    <a:gd name="connsiteX54" fmla="*/ 1106177 w 1551177"/>
                    <a:gd name="connsiteY54" fmla="*/ 463733 h 1522526"/>
                    <a:gd name="connsiteX55" fmla="*/ 1089805 w 1551177"/>
                    <a:gd name="connsiteY55" fmla="*/ 430990 h 1522526"/>
                    <a:gd name="connsiteX56" fmla="*/ 1073434 w 1551177"/>
                    <a:gd name="connsiteY56" fmla="*/ 416107 h 1522526"/>
                    <a:gd name="connsiteX57" fmla="*/ 1070457 w 1551177"/>
                    <a:gd name="connsiteY57" fmla="*/ 386340 h 1522526"/>
                    <a:gd name="connsiteX58" fmla="*/ 1073434 w 1551177"/>
                    <a:gd name="connsiteY58" fmla="*/ 350621 h 1522526"/>
                    <a:gd name="connsiteX59" fmla="*/ 1088317 w 1551177"/>
                    <a:gd name="connsiteY59" fmla="*/ 328297 h 1522526"/>
                    <a:gd name="connsiteX60" fmla="*/ 1105758 w 1551177"/>
                    <a:gd name="connsiteY60" fmla="*/ 314309 h 1522526"/>
                    <a:gd name="connsiteX61" fmla="*/ 680349 w 1551177"/>
                    <a:gd name="connsiteY61" fmla="*/ 96060 h 1522526"/>
                    <a:gd name="connsiteX62" fmla="*/ 573193 w 1551177"/>
                    <a:gd name="connsiteY62" fmla="*/ 431816 h 1522526"/>
                    <a:gd name="connsiteX63" fmla="*/ 718449 w 1551177"/>
                    <a:gd name="connsiteY63" fmla="*/ 184165 h 1522526"/>
                    <a:gd name="connsiteX64" fmla="*/ 680349 w 1551177"/>
                    <a:gd name="connsiteY64" fmla="*/ 96060 h 1522526"/>
                    <a:gd name="connsiteX65" fmla="*/ 715867 w 1551177"/>
                    <a:gd name="connsiteY65" fmla="*/ 0 h 1522526"/>
                    <a:gd name="connsiteX66" fmla="*/ 760392 w 1551177"/>
                    <a:gd name="connsiteY66" fmla="*/ 372 h 1522526"/>
                    <a:gd name="connsiteX67" fmla="*/ 821909 w 1551177"/>
                    <a:gd name="connsiteY67" fmla="*/ 6326 h 1522526"/>
                    <a:gd name="connsiteX68" fmla="*/ 893348 w 1551177"/>
                    <a:gd name="connsiteY68" fmla="*/ 38076 h 1522526"/>
                    <a:gd name="connsiteX69" fmla="*/ 974709 w 1551177"/>
                    <a:gd name="connsiteY69" fmla="*/ 103562 h 1522526"/>
                    <a:gd name="connsiteX70" fmla="*/ 1069961 w 1551177"/>
                    <a:gd name="connsiteY70" fmla="*/ 216673 h 1522526"/>
                    <a:gd name="connsiteX71" fmla="*/ 1105680 w 1551177"/>
                    <a:gd name="connsiteY71" fmla="*/ 276206 h 1522526"/>
                    <a:gd name="connsiteX72" fmla="*/ 1089805 w 1551177"/>
                    <a:gd name="connsiteY72" fmla="*/ 313909 h 1522526"/>
                    <a:gd name="connsiteX73" fmla="*/ 1056070 w 1551177"/>
                    <a:gd name="connsiteY73" fmla="*/ 331769 h 1522526"/>
                    <a:gd name="connsiteX74" fmla="*/ 1032257 w 1551177"/>
                    <a:gd name="connsiteY74" fmla="*/ 311925 h 1522526"/>
                    <a:gd name="connsiteX75" fmla="*/ 978678 w 1551177"/>
                    <a:gd name="connsiteY75" fmla="*/ 256361 h 1522526"/>
                    <a:gd name="connsiteX76" fmla="*/ 883426 w 1551177"/>
                    <a:gd name="connsiteY76" fmla="*/ 210720 h 1522526"/>
                    <a:gd name="connsiteX77" fmla="*/ 780237 w 1551177"/>
                    <a:gd name="connsiteY77" fmla="*/ 210720 h 1522526"/>
                    <a:gd name="connsiteX78" fmla="*/ 914608 w 1551177"/>
                    <a:gd name="connsiteY78" fmla="*/ 240487 h 1522526"/>
                    <a:gd name="connsiteX79" fmla="*/ 980094 w 1551177"/>
                    <a:gd name="connsiteY79" fmla="*/ 279721 h 1522526"/>
                    <a:gd name="connsiteX80" fmla="*/ 1042260 w 1551177"/>
                    <a:gd name="connsiteY80" fmla="*/ 344718 h 1522526"/>
                    <a:gd name="connsiteX81" fmla="*/ 1033443 w 1551177"/>
                    <a:gd name="connsiteY81" fmla="*/ 378896 h 1522526"/>
                    <a:gd name="connsiteX82" fmla="*/ 1033443 w 1551177"/>
                    <a:gd name="connsiteY82" fmla="*/ 451651 h 1522526"/>
                    <a:gd name="connsiteX83" fmla="*/ 1067479 w 1551177"/>
                    <a:gd name="connsiteY83" fmla="*/ 478628 h 1522526"/>
                    <a:gd name="connsiteX84" fmla="*/ 1031223 w 1551177"/>
                    <a:gd name="connsiteY84" fmla="*/ 638035 h 1522526"/>
                    <a:gd name="connsiteX85" fmla="*/ 1010506 w 1551177"/>
                    <a:gd name="connsiteY85" fmla="*/ 651932 h 1522526"/>
                    <a:gd name="connsiteX86" fmla="*/ 902635 w 1551177"/>
                    <a:gd name="connsiteY86" fmla="*/ 831290 h 1522526"/>
                    <a:gd name="connsiteX87" fmla="*/ 813698 w 1551177"/>
                    <a:gd name="connsiteY87" fmla="*/ 893779 h 1522526"/>
                    <a:gd name="connsiteX88" fmla="*/ 727973 w 1551177"/>
                    <a:gd name="connsiteY88" fmla="*/ 893779 h 1522526"/>
                    <a:gd name="connsiteX89" fmla="*/ 606912 w 1551177"/>
                    <a:gd name="connsiteY89" fmla="*/ 821966 h 1522526"/>
                    <a:gd name="connsiteX90" fmla="*/ 514773 w 1551177"/>
                    <a:gd name="connsiteY90" fmla="*/ 643758 h 1522526"/>
                    <a:gd name="connsiteX91" fmla="*/ 454102 w 1551177"/>
                    <a:gd name="connsiteY91" fmla="*/ 503970 h 1522526"/>
                    <a:gd name="connsiteX92" fmla="*/ 477778 w 1551177"/>
                    <a:gd name="connsiteY92" fmla="*/ 464730 h 1522526"/>
                    <a:gd name="connsiteX93" fmla="*/ 466964 w 1551177"/>
                    <a:gd name="connsiteY93" fmla="*/ 399317 h 1522526"/>
                    <a:gd name="connsiteX94" fmla="*/ 440902 w 1551177"/>
                    <a:gd name="connsiteY94" fmla="*/ 419083 h 1522526"/>
                    <a:gd name="connsiteX95" fmla="*/ 425027 w 1551177"/>
                    <a:gd name="connsiteY95" fmla="*/ 438927 h 1522526"/>
                    <a:gd name="connsiteX96" fmla="*/ 411136 w 1551177"/>
                    <a:gd name="connsiteY96" fmla="*/ 476631 h 1522526"/>
                    <a:gd name="connsiteX97" fmla="*/ 417089 w 1551177"/>
                    <a:gd name="connsiteY97" fmla="*/ 514335 h 1522526"/>
                    <a:gd name="connsiteX98" fmla="*/ 427011 w 1551177"/>
                    <a:gd name="connsiteY98" fmla="*/ 571883 h 1522526"/>
                    <a:gd name="connsiteX99" fmla="*/ 450824 w 1551177"/>
                    <a:gd name="connsiteY99" fmla="*/ 665150 h 1522526"/>
                    <a:gd name="connsiteX100" fmla="*/ 476621 w 1551177"/>
                    <a:gd name="connsiteY100" fmla="*/ 686979 h 1522526"/>
                    <a:gd name="connsiteX101" fmla="*/ 492497 w 1551177"/>
                    <a:gd name="connsiteY101" fmla="*/ 728652 h 1522526"/>
                    <a:gd name="connsiteX102" fmla="*/ 530201 w 1551177"/>
                    <a:gd name="connsiteY102" fmla="*/ 802075 h 1522526"/>
                    <a:gd name="connsiteX103" fmla="*/ 546076 w 1551177"/>
                    <a:gd name="connsiteY103" fmla="*/ 847716 h 1522526"/>
                    <a:gd name="connsiteX104" fmla="*/ 502419 w 1551177"/>
                    <a:gd name="connsiteY104" fmla="*/ 859623 h 1522526"/>
                    <a:gd name="connsiteX105" fmla="*/ 438918 w 1551177"/>
                    <a:gd name="connsiteY105" fmla="*/ 867560 h 1522526"/>
                    <a:gd name="connsiteX106" fmla="*/ 381370 w 1551177"/>
                    <a:gd name="connsiteY106" fmla="*/ 853670 h 1522526"/>
                    <a:gd name="connsiteX107" fmla="*/ 355572 w 1551177"/>
                    <a:gd name="connsiteY107" fmla="*/ 810012 h 1522526"/>
                    <a:gd name="connsiteX108" fmla="*/ 343666 w 1551177"/>
                    <a:gd name="connsiteY108" fmla="*/ 732620 h 1522526"/>
                    <a:gd name="connsiteX109" fmla="*/ 347635 w 1551177"/>
                    <a:gd name="connsiteY109" fmla="*/ 631415 h 1522526"/>
                    <a:gd name="connsiteX110" fmla="*/ 379385 w 1551177"/>
                    <a:gd name="connsiteY110" fmla="*/ 415114 h 1522526"/>
                    <a:gd name="connsiteX111" fmla="*/ 452808 w 1551177"/>
                    <a:gd name="connsiteY111" fmla="*/ 194845 h 1522526"/>
                    <a:gd name="connsiteX112" fmla="*/ 514325 w 1551177"/>
                    <a:gd name="connsiteY112" fmla="*/ 93640 h 1522526"/>
                    <a:gd name="connsiteX113" fmla="*/ 573858 w 1551177"/>
                    <a:gd name="connsiteY113" fmla="*/ 44029 h 1522526"/>
                    <a:gd name="connsiteX114" fmla="*/ 627437 w 1551177"/>
                    <a:gd name="connsiteY114" fmla="*/ 36092 h 1522526"/>
                    <a:gd name="connsiteX115" fmla="*/ 673078 w 1551177"/>
                    <a:gd name="connsiteY115" fmla="*/ 4341 h 1522526"/>
                    <a:gd name="connsiteX116" fmla="*/ 715867 w 1551177"/>
                    <a:gd name="connsiteY116" fmla="*/ 0 h 1522526"/>
                    <a:gd name="connsiteX0" fmla="*/ 1057045 w 1551266"/>
                    <a:gd name="connsiteY0" fmla="*/ 998817 h 1522526"/>
                    <a:gd name="connsiteX1" fmla="*/ 1067570 w 1551266"/>
                    <a:gd name="connsiteY1" fmla="*/ 1002500 h 1522526"/>
                    <a:gd name="connsiteX2" fmla="*/ 1174728 w 1551266"/>
                    <a:gd name="connsiteY2" fmla="*/ 1036732 h 1522526"/>
                    <a:gd name="connsiteX3" fmla="*/ 1383984 w 1551266"/>
                    <a:gd name="connsiteY3" fmla="*/ 1106981 h 1522526"/>
                    <a:gd name="connsiteX4" fmla="*/ 1451552 w 1551266"/>
                    <a:gd name="connsiteY4" fmla="*/ 1185265 h 1522526"/>
                    <a:gd name="connsiteX5" fmla="*/ 1551266 w 1551266"/>
                    <a:gd name="connsiteY5" fmla="*/ 1448990 h 1522526"/>
                    <a:gd name="connsiteX6" fmla="*/ 1241109 w 1551266"/>
                    <a:gd name="connsiteY6" fmla="*/ 1493045 h 1522526"/>
                    <a:gd name="connsiteX7" fmla="*/ 1197054 w 1551266"/>
                    <a:gd name="connsiteY7" fmla="*/ 1439469 h 1522526"/>
                    <a:gd name="connsiteX8" fmla="*/ 1215210 w 1551266"/>
                    <a:gd name="connsiteY8" fmla="*/ 1492451 h 1522526"/>
                    <a:gd name="connsiteX9" fmla="*/ 331153 w 1551266"/>
                    <a:gd name="connsiteY9" fmla="*/ 1497214 h 1522526"/>
                    <a:gd name="connsiteX10" fmla="*/ 315002 w 1551266"/>
                    <a:gd name="connsiteY10" fmla="*/ 1492951 h 1522526"/>
                    <a:gd name="connsiteX11" fmla="*/ 337537 w 1551266"/>
                    <a:gd name="connsiteY11" fmla="*/ 1446229 h 1522526"/>
                    <a:gd name="connsiteX12" fmla="*/ 285149 w 1551266"/>
                    <a:gd name="connsiteY12" fmla="*/ 1493854 h 1522526"/>
                    <a:gd name="connsiteX13" fmla="*/ 454 w 1551266"/>
                    <a:gd name="connsiteY13" fmla="*/ 1482327 h 1522526"/>
                    <a:gd name="connsiteX14" fmla="*/ 80227 w 1551266"/>
                    <a:gd name="connsiteY14" fmla="*/ 1223961 h 1522526"/>
                    <a:gd name="connsiteX15" fmla="*/ 132912 w 1551266"/>
                    <a:gd name="connsiteY15" fmla="*/ 1150141 h 1522526"/>
                    <a:gd name="connsiteX16" fmla="*/ 217745 w 1551266"/>
                    <a:gd name="connsiteY16" fmla="*/ 1120077 h 1522526"/>
                    <a:gd name="connsiteX17" fmla="*/ 315973 w 1551266"/>
                    <a:gd name="connsiteY17" fmla="*/ 1078404 h 1522526"/>
                    <a:gd name="connsiteX18" fmla="*/ 440991 w 1551266"/>
                    <a:gd name="connsiteY18" fmla="*/ 1029290 h 1522526"/>
                    <a:gd name="connsiteX19" fmla="*/ 474559 w 1551266"/>
                    <a:gd name="connsiteY19" fmla="*/ 1016502 h 1522526"/>
                    <a:gd name="connsiteX20" fmla="*/ 656623 w 1551266"/>
                    <a:gd name="connsiteY20" fmla="*/ 1272398 h 1522526"/>
                    <a:gd name="connsiteX21" fmla="*/ 828073 w 1551266"/>
                    <a:gd name="connsiteY21" fmla="*/ 1379555 h 1522526"/>
                    <a:gd name="connsiteX22" fmla="*/ 947136 w 1551266"/>
                    <a:gd name="connsiteY22" fmla="*/ 1243823 h 1522526"/>
                    <a:gd name="connsiteX23" fmla="*/ 1057045 w 1551266"/>
                    <a:gd name="connsiteY23" fmla="*/ 998817 h 1522526"/>
                    <a:gd name="connsiteX24" fmla="*/ 920258 w 1551266"/>
                    <a:gd name="connsiteY24" fmla="*/ 852696 h 1522526"/>
                    <a:gd name="connsiteX25" fmla="*/ 915762 w 1551266"/>
                    <a:gd name="connsiteY25" fmla="*/ 923321 h 1522526"/>
                    <a:gd name="connsiteX26" fmla="*/ 1023920 w 1551266"/>
                    <a:gd name="connsiteY26" fmla="*/ 978198 h 1522526"/>
                    <a:gd name="connsiteX27" fmla="*/ 949517 w 1551266"/>
                    <a:gd name="connsiteY27" fmla="*/ 1177148 h 1522526"/>
                    <a:gd name="connsiteX28" fmla="*/ 811405 w 1551266"/>
                    <a:gd name="connsiteY28" fmla="*/ 1341455 h 1522526"/>
                    <a:gd name="connsiteX29" fmla="*/ 620905 w 1551266"/>
                    <a:gd name="connsiteY29" fmla="*/ 1191436 h 1522526"/>
                    <a:gd name="connsiteX30" fmla="*/ 503993 w 1551266"/>
                    <a:gd name="connsiteY30" fmla="*/ 1004825 h 1522526"/>
                    <a:gd name="connsiteX31" fmla="*/ 616016 w 1551266"/>
                    <a:gd name="connsiteY31" fmla="*/ 931359 h 1522526"/>
                    <a:gd name="connsiteX32" fmla="*/ 614584 w 1551266"/>
                    <a:gd name="connsiteY32" fmla="*/ 858311 h 1522526"/>
                    <a:gd name="connsiteX33" fmla="*/ 685199 w 1551266"/>
                    <a:gd name="connsiteY33" fmla="*/ 900922 h 1522526"/>
                    <a:gd name="connsiteX34" fmla="*/ 792356 w 1551266"/>
                    <a:gd name="connsiteY34" fmla="*/ 915210 h 1522526"/>
                    <a:gd name="connsiteX35" fmla="*/ 885224 w 1551266"/>
                    <a:gd name="connsiteY35" fmla="*/ 874729 h 1522526"/>
                    <a:gd name="connsiteX36" fmla="*/ 920258 w 1551266"/>
                    <a:gd name="connsiteY36" fmla="*/ 852696 h 1522526"/>
                    <a:gd name="connsiteX37" fmla="*/ 1105847 w 1551266"/>
                    <a:gd name="connsiteY37" fmla="*/ 314309 h 1522526"/>
                    <a:gd name="connsiteX38" fmla="*/ 1112219 w 1551266"/>
                    <a:gd name="connsiteY38" fmla="*/ 320855 h 1522526"/>
                    <a:gd name="connsiteX39" fmla="*/ 1139009 w 1551266"/>
                    <a:gd name="connsiteY39" fmla="*/ 428013 h 1522526"/>
                    <a:gd name="connsiteX40" fmla="*/ 1165798 w 1551266"/>
                    <a:gd name="connsiteY40" fmla="*/ 569403 h 1522526"/>
                    <a:gd name="connsiteX41" fmla="*/ 1174728 w 1551266"/>
                    <a:gd name="connsiteY41" fmla="*/ 704839 h 1522526"/>
                    <a:gd name="connsiteX42" fmla="*/ 1171751 w 1551266"/>
                    <a:gd name="connsiteY42" fmla="*/ 789672 h 1522526"/>
                    <a:gd name="connsiteX43" fmla="*/ 1146450 w 1551266"/>
                    <a:gd name="connsiteY43" fmla="*/ 850693 h 1522526"/>
                    <a:gd name="connsiteX44" fmla="*/ 1100312 w 1551266"/>
                    <a:gd name="connsiteY44" fmla="*/ 859623 h 1522526"/>
                    <a:gd name="connsiteX45" fmla="*/ 1027385 w 1551266"/>
                    <a:gd name="connsiteY45" fmla="*/ 853670 h 1522526"/>
                    <a:gd name="connsiteX46" fmla="*/ 972318 w 1551266"/>
                    <a:gd name="connsiteY46" fmla="*/ 834322 h 1522526"/>
                    <a:gd name="connsiteX47" fmla="*/ 979759 w 1551266"/>
                    <a:gd name="connsiteY47" fmla="*/ 813485 h 1522526"/>
                    <a:gd name="connsiteX48" fmla="*/ 1009525 w 1551266"/>
                    <a:gd name="connsiteY48" fmla="*/ 773301 h 1522526"/>
                    <a:gd name="connsiteX49" fmla="*/ 1037804 w 1551266"/>
                    <a:gd name="connsiteY49" fmla="*/ 704839 h 1522526"/>
                    <a:gd name="connsiteX50" fmla="*/ 1043757 w 1551266"/>
                    <a:gd name="connsiteY50" fmla="*/ 675072 h 1522526"/>
                    <a:gd name="connsiteX51" fmla="*/ 1061616 w 1551266"/>
                    <a:gd name="connsiteY51" fmla="*/ 655725 h 1522526"/>
                    <a:gd name="connsiteX52" fmla="*/ 1086918 w 1551266"/>
                    <a:gd name="connsiteY52" fmla="*/ 579821 h 1522526"/>
                    <a:gd name="connsiteX53" fmla="*/ 1104777 w 1551266"/>
                    <a:gd name="connsiteY53" fmla="*/ 499452 h 1522526"/>
                    <a:gd name="connsiteX54" fmla="*/ 1106266 w 1551266"/>
                    <a:gd name="connsiteY54" fmla="*/ 463733 h 1522526"/>
                    <a:gd name="connsiteX55" fmla="*/ 1089894 w 1551266"/>
                    <a:gd name="connsiteY55" fmla="*/ 430990 h 1522526"/>
                    <a:gd name="connsiteX56" fmla="*/ 1073523 w 1551266"/>
                    <a:gd name="connsiteY56" fmla="*/ 416107 h 1522526"/>
                    <a:gd name="connsiteX57" fmla="*/ 1070546 w 1551266"/>
                    <a:gd name="connsiteY57" fmla="*/ 386340 h 1522526"/>
                    <a:gd name="connsiteX58" fmla="*/ 1073523 w 1551266"/>
                    <a:gd name="connsiteY58" fmla="*/ 350621 h 1522526"/>
                    <a:gd name="connsiteX59" fmla="*/ 1088406 w 1551266"/>
                    <a:gd name="connsiteY59" fmla="*/ 328297 h 1522526"/>
                    <a:gd name="connsiteX60" fmla="*/ 1105847 w 1551266"/>
                    <a:gd name="connsiteY60" fmla="*/ 314309 h 1522526"/>
                    <a:gd name="connsiteX61" fmla="*/ 680438 w 1551266"/>
                    <a:gd name="connsiteY61" fmla="*/ 96060 h 1522526"/>
                    <a:gd name="connsiteX62" fmla="*/ 573282 w 1551266"/>
                    <a:gd name="connsiteY62" fmla="*/ 431816 h 1522526"/>
                    <a:gd name="connsiteX63" fmla="*/ 718538 w 1551266"/>
                    <a:gd name="connsiteY63" fmla="*/ 184165 h 1522526"/>
                    <a:gd name="connsiteX64" fmla="*/ 680438 w 1551266"/>
                    <a:gd name="connsiteY64" fmla="*/ 96060 h 1522526"/>
                    <a:gd name="connsiteX65" fmla="*/ 715956 w 1551266"/>
                    <a:gd name="connsiteY65" fmla="*/ 0 h 1522526"/>
                    <a:gd name="connsiteX66" fmla="*/ 760481 w 1551266"/>
                    <a:gd name="connsiteY66" fmla="*/ 372 h 1522526"/>
                    <a:gd name="connsiteX67" fmla="*/ 821998 w 1551266"/>
                    <a:gd name="connsiteY67" fmla="*/ 6326 h 1522526"/>
                    <a:gd name="connsiteX68" fmla="*/ 893437 w 1551266"/>
                    <a:gd name="connsiteY68" fmla="*/ 38076 h 1522526"/>
                    <a:gd name="connsiteX69" fmla="*/ 974798 w 1551266"/>
                    <a:gd name="connsiteY69" fmla="*/ 103562 h 1522526"/>
                    <a:gd name="connsiteX70" fmla="*/ 1070050 w 1551266"/>
                    <a:gd name="connsiteY70" fmla="*/ 216673 h 1522526"/>
                    <a:gd name="connsiteX71" fmla="*/ 1105769 w 1551266"/>
                    <a:gd name="connsiteY71" fmla="*/ 276206 h 1522526"/>
                    <a:gd name="connsiteX72" fmla="*/ 1089894 w 1551266"/>
                    <a:gd name="connsiteY72" fmla="*/ 313909 h 1522526"/>
                    <a:gd name="connsiteX73" fmla="*/ 1056159 w 1551266"/>
                    <a:gd name="connsiteY73" fmla="*/ 331769 h 1522526"/>
                    <a:gd name="connsiteX74" fmla="*/ 1032346 w 1551266"/>
                    <a:gd name="connsiteY74" fmla="*/ 311925 h 1522526"/>
                    <a:gd name="connsiteX75" fmla="*/ 978767 w 1551266"/>
                    <a:gd name="connsiteY75" fmla="*/ 256361 h 1522526"/>
                    <a:gd name="connsiteX76" fmla="*/ 883515 w 1551266"/>
                    <a:gd name="connsiteY76" fmla="*/ 210720 h 1522526"/>
                    <a:gd name="connsiteX77" fmla="*/ 780326 w 1551266"/>
                    <a:gd name="connsiteY77" fmla="*/ 210720 h 1522526"/>
                    <a:gd name="connsiteX78" fmla="*/ 914697 w 1551266"/>
                    <a:gd name="connsiteY78" fmla="*/ 240487 h 1522526"/>
                    <a:gd name="connsiteX79" fmla="*/ 980183 w 1551266"/>
                    <a:gd name="connsiteY79" fmla="*/ 279721 h 1522526"/>
                    <a:gd name="connsiteX80" fmla="*/ 1042349 w 1551266"/>
                    <a:gd name="connsiteY80" fmla="*/ 344718 h 1522526"/>
                    <a:gd name="connsiteX81" fmla="*/ 1033532 w 1551266"/>
                    <a:gd name="connsiteY81" fmla="*/ 378896 h 1522526"/>
                    <a:gd name="connsiteX82" fmla="*/ 1033532 w 1551266"/>
                    <a:gd name="connsiteY82" fmla="*/ 451651 h 1522526"/>
                    <a:gd name="connsiteX83" fmla="*/ 1067568 w 1551266"/>
                    <a:gd name="connsiteY83" fmla="*/ 478628 h 1522526"/>
                    <a:gd name="connsiteX84" fmla="*/ 1031312 w 1551266"/>
                    <a:gd name="connsiteY84" fmla="*/ 638035 h 1522526"/>
                    <a:gd name="connsiteX85" fmla="*/ 1010595 w 1551266"/>
                    <a:gd name="connsiteY85" fmla="*/ 651932 h 1522526"/>
                    <a:gd name="connsiteX86" fmla="*/ 902724 w 1551266"/>
                    <a:gd name="connsiteY86" fmla="*/ 831290 h 1522526"/>
                    <a:gd name="connsiteX87" fmla="*/ 813787 w 1551266"/>
                    <a:gd name="connsiteY87" fmla="*/ 893779 h 1522526"/>
                    <a:gd name="connsiteX88" fmla="*/ 728062 w 1551266"/>
                    <a:gd name="connsiteY88" fmla="*/ 893779 h 1522526"/>
                    <a:gd name="connsiteX89" fmla="*/ 607001 w 1551266"/>
                    <a:gd name="connsiteY89" fmla="*/ 821966 h 1522526"/>
                    <a:gd name="connsiteX90" fmla="*/ 514862 w 1551266"/>
                    <a:gd name="connsiteY90" fmla="*/ 643758 h 1522526"/>
                    <a:gd name="connsiteX91" fmla="*/ 454191 w 1551266"/>
                    <a:gd name="connsiteY91" fmla="*/ 503970 h 1522526"/>
                    <a:gd name="connsiteX92" fmla="*/ 477867 w 1551266"/>
                    <a:gd name="connsiteY92" fmla="*/ 464730 h 1522526"/>
                    <a:gd name="connsiteX93" fmla="*/ 467053 w 1551266"/>
                    <a:gd name="connsiteY93" fmla="*/ 399317 h 1522526"/>
                    <a:gd name="connsiteX94" fmla="*/ 440991 w 1551266"/>
                    <a:gd name="connsiteY94" fmla="*/ 419083 h 1522526"/>
                    <a:gd name="connsiteX95" fmla="*/ 425116 w 1551266"/>
                    <a:gd name="connsiteY95" fmla="*/ 438927 h 1522526"/>
                    <a:gd name="connsiteX96" fmla="*/ 411225 w 1551266"/>
                    <a:gd name="connsiteY96" fmla="*/ 476631 h 1522526"/>
                    <a:gd name="connsiteX97" fmla="*/ 417178 w 1551266"/>
                    <a:gd name="connsiteY97" fmla="*/ 514335 h 1522526"/>
                    <a:gd name="connsiteX98" fmla="*/ 427100 w 1551266"/>
                    <a:gd name="connsiteY98" fmla="*/ 571883 h 1522526"/>
                    <a:gd name="connsiteX99" fmla="*/ 450913 w 1551266"/>
                    <a:gd name="connsiteY99" fmla="*/ 665150 h 1522526"/>
                    <a:gd name="connsiteX100" fmla="*/ 476710 w 1551266"/>
                    <a:gd name="connsiteY100" fmla="*/ 686979 h 1522526"/>
                    <a:gd name="connsiteX101" fmla="*/ 492586 w 1551266"/>
                    <a:gd name="connsiteY101" fmla="*/ 728652 h 1522526"/>
                    <a:gd name="connsiteX102" fmla="*/ 530290 w 1551266"/>
                    <a:gd name="connsiteY102" fmla="*/ 802075 h 1522526"/>
                    <a:gd name="connsiteX103" fmla="*/ 546165 w 1551266"/>
                    <a:gd name="connsiteY103" fmla="*/ 847716 h 1522526"/>
                    <a:gd name="connsiteX104" fmla="*/ 502508 w 1551266"/>
                    <a:gd name="connsiteY104" fmla="*/ 859623 h 1522526"/>
                    <a:gd name="connsiteX105" fmla="*/ 439007 w 1551266"/>
                    <a:gd name="connsiteY105" fmla="*/ 867560 h 1522526"/>
                    <a:gd name="connsiteX106" fmla="*/ 381459 w 1551266"/>
                    <a:gd name="connsiteY106" fmla="*/ 853670 h 1522526"/>
                    <a:gd name="connsiteX107" fmla="*/ 355661 w 1551266"/>
                    <a:gd name="connsiteY107" fmla="*/ 810012 h 1522526"/>
                    <a:gd name="connsiteX108" fmla="*/ 343755 w 1551266"/>
                    <a:gd name="connsiteY108" fmla="*/ 732620 h 1522526"/>
                    <a:gd name="connsiteX109" fmla="*/ 347724 w 1551266"/>
                    <a:gd name="connsiteY109" fmla="*/ 631415 h 1522526"/>
                    <a:gd name="connsiteX110" fmla="*/ 379474 w 1551266"/>
                    <a:gd name="connsiteY110" fmla="*/ 415114 h 1522526"/>
                    <a:gd name="connsiteX111" fmla="*/ 452897 w 1551266"/>
                    <a:gd name="connsiteY111" fmla="*/ 194845 h 1522526"/>
                    <a:gd name="connsiteX112" fmla="*/ 514414 w 1551266"/>
                    <a:gd name="connsiteY112" fmla="*/ 93640 h 1522526"/>
                    <a:gd name="connsiteX113" fmla="*/ 573947 w 1551266"/>
                    <a:gd name="connsiteY113" fmla="*/ 44029 h 1522526"/>
                    <a:gd name="connsiteX114" fmla="*/ 627526 w 1551266"/>
                    <a:gd name="connsiteY114" fmla="*/ 36092 h 1522526"/>
                    <a:gd name="connsiteX115" fmla="*/ 673167 w 1551266"/>
                    <a:gd name="connsiteY115" fmla="*/ 4341 h 1522526"/>
                    <a:gd name="connsiteX116" fmla="*/ 715956 w 1551266"/>
                    <a:gd name="connsiteY116" fmla="*/ 0 h 1522526"/>
                    <a:gd name="connsiteX0" fmla="*/ 1057045 w 1551266"/>
                    <a:gd name="connsiteY0" fmla="*/ 998817 h 1522526"/>
                    <a:gd name="connsiteX1" fmla="*/ 1067570 w 1551266"/>
                    <a:gd name="connsiteY1" fmla="*/ 1002500 h 1522526"/>
                    <a:gd name="connsiteX2" fmla="*/ 1174728 w 1551266"/>
                    <a:gd name="connsiteY2" fmla="*/ 1036732 h 1522526"/>
                    <a:gd name="connsiteX3" fmla="*/ 1383984 w 1551266"/>
                    <a:gd name="connsiteY3" fmla="*/ 1106981 h 1522526"/>
                    <a:gd name="connsiteX4" fmla="*/ 1451552 w 1551266"/>
                    <a:gd name="connsiteY4" fmla="*/ 1185265 h 1522526"/>
                    <a:gd name="connsiteX5" fmla="*/ 1551266 w 1551266"/>
                    <a:gd name="connsiteY5" fmla="*/ 1448990 h 1522526"/>
                    <a:gd name="connsiteX6" fmla="*/ 1241109 w 1551266"/>
                    <a:gd name="connsiteY6" fmla="*/ 1493045 h 1522526"/>
                    <a:gd name="connsiteX7" fmla="*/ 1197054 w 1551266"/>
                    <a:gd name="connsiteY7" fmla="*/ 1439469 h 1522526"/>
                    <a:gd name="connsiteX8" fmla="*/ 1215210 w 1551266"/>
                    <a:gd name="connsiteY8" fmla="*/ 1492451 h 1522526"/>
                    <a:gd name="connsiteX9" fmla="*/ 331153 w 1551266"/>
                    <a:gd name="connsiteY9" fmla="*/ 1497214 h 1522526"/>
                    <a:gd name="connsiteX10" fmla="*/ 315002 w 1551266"/>
                    <a:gd name="connsiteY10" fmla="*/ 1492951 h 1522526"/>
                    <a:gd name="connsiteX11" fmla="*/ 337537 w 1551266"/>
                    <a:gd name="connsiteY11" fmla="*/ 1446229 h 1522526"/>
                    <a:gd name="connsiteX12" fmla="*/ 285149 w 1551266"/>
                    <a:gd name="connsiteY12" fmla="*/ 1493854 h 1522526"/>
                    <a:gd name="connsiteX13" fmla="*/ 454 w 1551266"/>
                    <a:gd name="connsiteY13" fmla="*/ 1482327 h 1522526"/>
                    <a:gd name="connsiteX14" fmla="*/ 80227 w 1551266"/>
                    <a:gd name="connsiteY14" fmla="*/ 1223961 h 1522526"/>
                    <a:gd name="connsiteX15" fmla="*/ 132912 w 1551266"/>
                    <a:gd name="connsiteY15" fmla="*/ 1150141 h 1522526"/>
                    <a:gd name="connsiteX16" fmla="*/ 222508 w 1551266"/>
                    <a:gd name="connsiteY16" fmla="*/ 1108171 h 1522526"/>
                    <a:gd name="connsiteX17" fmla="*/ 315973 w 1551266"/>
                    <a:gd name="connsiteY17" fmla="*/ 1078404 h 1522526"/>
                    <a:gd name="connsiteX18" fmla="*/ 440991 w 1551266"/>
                    <a:gd name="connsiteY18" fmla="*/ 1029290 h 1522526"/>
                    <a:gd name="connsiteX19" fmla="*/ 474559 w 1551266"/>
                    <a:gd name="connsiteY19" fmla="*/ 1016502 h 1522526"/>
                    <a:gd name="connsiteX20" fmla="*/ 656623 w 1551266"/>
                    <a:gd name="connsiteY20" fmla="*/ 1272398 h 1522526"/>
                    <a:gd name="connsiteX21" fmla="*/ 828073 w 1551266"/>
                    <a:gd name="connsiteY21" fmla="*/ 1379555 h 1522526"/>
                    <a:gd name="connsiteX22" fmla="*/ 947136 w 1551266"/>
                    <a:gd name="connsiteY22" fmla="*/ 1243823 h 1522526"/>
                    <a:gd name="connsiteX23" fmla="*/ 1057045 w 1551266"/>
                    <a:gd name="connsiteY23" fmla="*/ 998817 h 1522526"/>
                    <a:gd name="connsiteX24" fmla="*/ 920258 w 1551266"/>
                    <a:gd name="connsiteY24" fmla="*/ 852696 h 1522526"/>
                    <a:gd name="connsiteX25" fmla="*/ 915762 w 1551266"/>
                    <a:gd name="connsiteY25" fmla="*/ 923321 h 1522526"/>
                    <a:gd name="connsiteX26" fmla="*/ 1023920 w 1551266"/>
                    <a:gd name="connsiteY26" fmla="*/ 978198 h 1522526"/>
                    <a:gd name="connsiteX27" fmla="*/ 949517 w 1551266"/>
                    <a:gd name="connsiteY27" fmla="*/ 1177148 h 1522526"/>
                    <a:gd name="connsiteX28" fmla="*/ 811405 w 1551266"/>
                    <a:gd name="connsiteY28" fmla="*/ 1341455 h 1522526"/>
                    <a:gd name="connsiteX29" fmla="*/ 620905 w 1551266"/>
                    <a:gd name="connsiteY29" fmla="*/ 1191436 h 1522526"/>
                    <a:gd name="connsiteX30" fmla="*/ 503993 w 1551266"/>
                    <a:gd name="connsiteY30" fmla="*/ 1004825 h 1522526"/>
                    <a:gd name="connsiteX31" fmla="*/ 616016 w 1551266"/>
                    <a:gd name="connsiteY31" fmla="*/ 931359 h 1522526"/>
                    <a:gd name="connsiteX32" fmla="*/ 614584 w 1551266"/>
                    <a:gd name="connsiteY32" fmla="*/ 858311 h 1522526"/>
                    <a:gd name="connsiteX33" fmla="*/ 685199 w 1551266"/>
                    <a:gd name="connsiteY33" fmla="*/ 900922 h 1522526"/>
                    <a:gd name="connsiteX34" fmla="*/ 792356 w 1551266"/>
                    <a:gd name="connsiteY34" fmla="*/ 915210 h 1522526"/>
                    <a:gd name="connsiteX35" fmla="*/ 885224 w 1551266"/>
                    <a:gd name="connsiteY35" fmla="*/ 874729 h 1522526"/>
                    <a:gd name="connsiteX36" fmla="*/ 920258 w 1551266"/>
                    <a:gd name="connsiteY36" fmla="*/ 852696 h 1522526"/>
                    <a:gd name="connsiteX37" fmla="*/ 1105847 w 1551266"/>
                    <a:gd name="connsiteY37" fmla="*/ 314309 h 1522526"/>
                    <a:gd name="connsiteX38" fmla="*/ 1112219 w 1551266"/>
                    <a:gd name="connsiteY38" fmla="*/ 320855 h 1522526"/>
                    <a:gd name="connsiteX39" fmla="*/ 1139009 w 1551266"/>
                    <a:gd name="connsiteY39" fmla="*/ 428013 h 1522526"/>
                    <a:gd name="connsiteX40" fmla="*/ 1165798 w 1551266"/>
                    <a:gd name="connsiteY40" fmla="*/ 569403 h 1522526"/>
                    <a:gd name="connsiteX41" fmla="*/ 1174728 w 1551266"/>
                    <a:gd name="connsiteY41" fmla="*/ 704839 h 1522526"/>
                    <a:gd name="connsiteX42" fmla="*/ 1171751 w 1551266"/>
                    <a:gd name="connsiteY42" fmla="*/ 789672 h 1522526"/>
                    <a:gd name="connsiteX43" fmla="*/ 1146450 w 1551266"/>
                    <a:gd name="connsiteY43" fmla="*/ 850693 h 1522526"/>
                    <a:gd name="connsiteX44" fmla="*/ 1100312 w 1551266"/>
                    <a:gd name="connsiteY44" fmla="*/ 859623 h 1522526"/>
                    <a:gd name="connsiteX45" fmla="*/ 1027385 w 1551266"/>
                    <a:gd name="connsiteY45" fmla="*/ 853670 h 1522526"/>
                    <a:gd name="connsiteX46" fmla="*/ 972318 w 1551266"/>
                    <a:gd name="connsiteY46" fmla="*/ 834322 h 1522526"/>
                    <a:gd name="connsiteX47" fmla="*/ 979759 w 1551266"/>
                    <a:gd name="connsiteY47" fmla="*/ 813485 h 1522526"/>
                    <a:gd name="connsiteX48" fmla="*/ 1009525 w 1551266"/>
                    <a:gd name="connsiteY48" fmla="*/ 773301 h 1522526"/>
                    <a:gd name="connsiteX49" fmla="*/ 1037804 w 1551266"/>
                    <a:gd name="connsiteY49" fmla="*/ 704839 h 1522526"/>
                    <a:gd name="connsiteX50" fmla="*/ 1043757 w 1551266"/>
                    <a:gd name="connsiteY50" fmla="*/ 675072 h 1522526"/>
                    <a:gd name="connsiteX51" fmla="*/ 1061616 w 1551266"/>
                    <a:gd name="connsiteY51" fmla="*/ 655725 h 1522526"/>
                    <a:gd name="connsiteX52" fmla="*/ 1086918 w 1551266"/>
                    <a:gd name="connsiteY52" fmla="*/ 579821 h 1522526"/>
                    <a:gd name="connsiteX53" fmla="*/ 1104777 w 1551266"/>
                    <a:gd name="connsiteY53" fmla="*/ 499452 h 1522526"/>
                    <a:gd name="connsiteX54" fmla="*/ 1106266 w 1551266"/>
                    <a:gd name="connsiteY54" fmla="*/ 463733 h 1522526"/>
                    <a:gd name="connsiteX55" fmla="*/ 1089894 w 1551266"/>
                    <a:gd name="connsiteY55" fmla="*/ 430990 h 1522526"/>
                    <a:gd name="connsiteX56" fmla="*/ 1073523 w 1551266"/>
                    <a:gd name="connsiteY56" fmla="*/ 416107 h 1522526"/>
                    <a:gd name="connsiteX57" fmla="*/ 1070546 w 1551266"/>
                    <a:gd name="connsiteY57" fmla="*/ 386340 h 1522526"/>
                    <a:gd name="connsiteX58" fmla="*/ 1073523 w 1551266"/>
                    <a:gd name="connsiteY58" fmla="*/ 350621 h 1522526"/>
                    <a:gd name="connsiteX59" fmla="*/ 1088406 w 1551266"/>
                    <a:gd name="connsiteY59" fmla="*/ 328297 h 1522526"/>
                    <a:gd name="connsiteX60" fmla="*/ 1105847 w 1551266"/>
                    <a:gd name="connsiteY60" fmla="*/ 314309 h 1522526"/>
                    <a:gd name="connsiteX61" fmla="*/ 680438 w 1551266"/>
                    <a:gd name="connsiteY61" fmla="*/ 96060 h 1522526"/>
                    <a:gd name="connsiteX62" fmla="*/ 573282 w 1551266"/>
                    <a:gd name="connsiteY62" fmla="*/ 431816 h 1522526"/>
                    <a:gd name="connsiteX63" fmla="*/ 718538 w 1551266"/>
                    <a:gd name="connsiteY63" fmla="*/ 184165 h 1522526"/>
                    <a:gd name="connsiteX64" fmla="*/ 680438 w 1551266"/>
                    <a:gd name="connsiteY64" fmla="*/ 96060 h 1522526"/>
                    <a:gd name="connsiteX65" fmla="*/ 715956 w 1551266"/>
                    <a:gd name="connsiteY65" fmla="*/ 0 h 1522526"/>
                    <a:gd name="connsiteX66" fmla="*/ 760481 w 1551266"/>
                    <a:gd name="connsiteY66" fmla="*/ 372 h 1522526"/>
                    <a:gd name="connsiteX67" fmla="*/ 821998 w 1551266"/>
                    <a:gd name="connsiteY67" fmla="*/ 6326 h 1522526"/>
                    <a:gd name="connsiteX68" fmla="*/ 893437 w 1551266"/>
                    <a:gd name="connsiteY68" fmla="*/ 38076 h 1522526"/>
                    <a:gd name="connsiteX69" fmla="*/ 974798 w 1551266"/>
                    <a:gd name="connsiteY69" fmla="*/ 103562 h 1522526"/>
                    <a:gd name="connsiteX70" fmla="*/ 1070050 w 1551266"/>
                    <a:gd name="connsiteY70" fmla="*/ 216673 h 1522526"/>
                    <a:gd name="connsiteX71" fmla="*/ 1105769 w 1551266"/>
                    <a:gd name="connsiteY71" fmla="*/ 276206 h 1522526"/>
                    <a:gd name="connsiteX72" fmla="*/ 1089894 w 1551266"/>
                    <a:gd name="connsiteY72" fmla="*/ 313909 h 1522526"/>
                    <a:gd name="connsiteX73" fmla="*/ 1056159 w 1551266"/>
                    <a:gd name="connsiteY73" fmla="*/ 331769 h 1522526"/>
                    <a:gd name="connsiteX74" fmla="*/ 1032346 w 1551266"/>
                    <a:gd name="connsiteY74" fmla="*/ 311925 h 1522526"/>
                    <a:gd name="connsiteX75" fmla="*/ 978767 w 1551266"/>
                    <a:gd name="connsiteY75" fmla="*/ 256361 h 1522526"/>
                    <a:gd name="connsiteX76" fmla="*/ 883515 w 1551266"/>
                    <a:gd name="connsiteY76" fmla="*/ 210720 h 1522526"/>
                    <a:gd name="connsiteX77" fmla="*/ 780326 w 1551266"/>
                    <a:gd name="connsiteY77" fmla="*/ 210720 h 1522526"/>
                    <a:gd name="connsiteX78" fmla="*/ 914697 w 1551266"/>
                    <a:gd name="connsiteY78" fmla="*/ 240487 h 1522526"/>
                    <a:gd name="connsiteX79" fmla="*/ 980183 w 1551266"/>
                    <a:gd name="connsiteY79" fmla="*/ 279721 h 1522526"/>
                    <a:gd name="connsiteX80" fmla="*/ 1042349 w 1551266"/>
                    <a:gd name="connsiteY80" fmla="*/ 344718 h 1522526"/>
                    <a:gd name="connsiteX81" fmla="*/ 1033532 w 1551266"/>
                    <a:gd name="connsiteY81" fmla="*/ 378896 h 1522526"/>
                    <a:gd name="connsiteX82" fmla="*/ 1033532 w 1551266"/>
                    <a:gd name="connsiteY82" fmla="*/ 451651 h 1522526"/>
                    <a:gd name="connsiteX83" fmla="*/ 1067568 w 1551266"/>
                    <a:gd name="connsiteY83" fmla="*/ 478628 h 1522526"/>
                    <a:gd name="connsiteX84" fmla="*/ 1031312 w 1551266"/>
                    <a:gd name="connsiteY84" fmla="*/ 638035 h 1522526"/>
                    <a:gd name="connsiteX85" fmla="*/ 1010595 w 1551266"/>
                    <a:gd name="connsiteY85" fmla="*/ 651932 h 1522526"/>
                    <a:gd name="connsiteX86" fmla="*/ 902724 w 1551266"/>
                    <a:gd name="connsiteY86" fmla="*/ 831290 h 1522526"/>
                    <a:gd name="connsiteX87" fmla="*/ 813787 w 1551266"/>
                    <a:gd name="connsiteY87" fmla="*/ 893779 h 1522526"/>
                    <a:gd name="connsiteX88" fmla="*/ 728062 w 1551266"/>
                    <a:gd name="connsiteY88" fmla="*/ 893779 h 1522526"/>
                    <a:gd name="connsiteX89" fmla="*/ 607001 w 1551266"/>
                    <a:gd name="connsiteY89" fmla="*/ 821966 h 1522526"/>
                    <a:gd name="connsiteX90" fmla="*/ 514862 w 1551266"/>
                    <a:gd name="connsiteY90" fmla="*/ 643758 h 1522526"/>
                    <a:gd name="connsiteX91" fmla="*/ 454191 w 1551266"/>
                    <a:gd name="connsiteY91" fmla="*/ 503970 h 1522526"/>
                    <a:gd name="connsiteX92" fmla="*/ 477867 w 1551266"/>
                    <a:gd name="connsiteY92" fmla="*/ 464730 h 1522526"/>
                    <a:gd name="connsiteX93" fmla="*/ 467053 w 1551266"/>
                    <a:gd name="connsiteY93" fmla="*/ 399317 h 1522526"/>
                    <a:gd name="connsiteX94" fmla="*/ 440991 w 1551266"/>
                    <a:gd name="connsiteY94" fmla="*/ 419083 h 1522526"/>
                    <a:gd name="connsiteX95" fmla="*/ 425116 w 1551266"/>
                    <a:gd name="connsiteY95" fmla="*/ 438927 h 1522526"/>
                    <a:gd name="connsiteX96" fmla="*/ 411225 w 1551266"/>
                    <a:gd name="connsiteY96" fmla="*/ 476631 h 1522526"/>
                    <a:gd name="connsiteX97" fmla="*/ 417178 w 1551266"/>
                    <a:gd name="connsiteY97" fmla="*/ 514335 h 1522526"/>
                    <a:gd name="connsiteX98" fmla="*/ 427100 w 1551266"/>
                    <a:gd name="connsiteY98" fmla="*/ 571883 h 1522526"/>
                    <a:gd name="connsiteX99" fmla="*/ 450913 w 1551266"/>
                    <a:gd name="connsiteY99" fmla="*/ 665150 h 1522526"/>
                    <a:gd name="connsiteX100" fmla="*/ 476710 w 1551266"/>
                    <a:gd name="connsiteY100" fmla="*/ 686979 h 1522526"/>
                    <a:gd name="connsiteX101" fmla="*/ 492586 w 1551266"/>
                    <a:gd name="connsiteY101" fmla="*/ 728652 h 1522526"/>
                    <a:gd name="connsiteX102" fmla="*/ 530290 w 1551266"/>
                    <a:gd name="connsiteY102" fmla="*/ 802075 h 1522526"/>
                    <a:gd name="connsiteX103" fmla="*/ 546165 w 1551266"/>
                    <a:gd name="connsiteY103" fmla="*/ 847716 h 1522526"/>
                    <a:gd name="connsiteX104" fmla="*/ 502508 w 1551266"/>
                    <a:gd name="connsiteY104" fmla="*/ 859623 h 1522526"/>
                    <a:gd name="connsiteX105" fmla="*/ 439007 w 1551266"/>
                    <a:gd name="connsiteY105" fmla="*/ 867560 h 1522526"/>
                    <a:gd name="connsiteX106" fmla="*/ 381459 w 1551266"/>
                    <a:gd name="connsiteY106" fmla="*/ 853670 h 1522526"/>
                    <a:gd name="connsiteX107" fmla="*/ 355661 w 1551266"/>
                    <a:gd name="connsiteY107" fmla="*/ 810012 h 1522526"/>
                    <a:gd name="connsiteX108" fmla="*/ 343755 w 1551266"/>
                    <a:gd name="connsiteY108" fmla="*/ 732620 h 1522526"/>
                    <a:gd name="connsiteX109" fmla="*/ 347724 w 1551266"/>
                    <a:gd name="connsiteY109" fmla="*/ 631415 h 1522526"/>
                    <a:gd name="connsiteX110" fmla="*/ 379474 w 1551266"/>
                    <a:gd name="connsiteY110" fmla="*/ 415114 h 1522526"/>
                    <a:gd name="connsiteX111" fmla="*/ 452897 w 1551266"/>
                    <a:gd name="connsiteY111" fmla="*/ 194845 h 1522526"/>
                    <a:gd name="connsiteX112" fmla="*/ 514414 w 1551266"/>
                    <a:gd name="connsiteY112" fmla="*/ 93640 h 1522526"/>
                    <a:gd name="connsiteX113" fmla="*/ 573947 w 1551266"/>
                    <a:gd name="connsiteY113" fmla="*/ 44029 h 1522526"/>
                    <a:gd name="connsiteX114" fmla="*/ 627526 w 1551266"/>
                    <a:gd name="connsiteY114" fmla="*/ 36092 h 1522526"/>
                    <a:gd name="connsiteX115" fmla="*/ 673167 w 1551266"/>
                    <a:gd name="connsiteY115" fmla="*/ 4341 h 1522526"/>
                    <a:gd name="connsiteX116" fmla="*/ 715956 w 1551266"/>
                    <a:gd name="connsiteY116" fmla="*/ 0 h 1522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1551266" h="1522526">
                      <a:moveTo>
                        <a:pt x="1057045" y="998817"/>
                      </a:moveTo>
                      <a:lnTo>
                        <a:pt x="1067570" y="1002500"/>
                      </a:lnTo>
                      <a:lnTo>
                        <a:pt x="1174728" y="1036732"/>
                      </a:lnTo>
                      <a:lnTo>
                        <a:pt x="1383984" y="1106981"/>
                      </a:lnTo>
                      <a:cubicBezTo>
                        <a:pt x="1387457" y="1120375"/>
                        <a:pt x="1443515" y="1151630"/>
                        <a:pt x="1451552" y="1185265"/>
                      </a:cubicBezTo>
                      <a:cubicBezTo>
                        <a:pt x="1483798" y="1237107"/>
                        <a:pt x="1504186" y="1331415"/>
                        <a:pt x="1551266" y="1448990"/>
                      </a:cubicBezTo>
                      <a:cubicBezTo>
                        <a:pt x="1544321" y="1477764"/>
                        <a:pt x="1250039" y="1471217"/>
                        <a:pt x="1241109" y="1493045"/>
                      </a:cubicBezTo>
                      <a:cubicBezTo>
                        <a:pt x="1226424" y="1475186"/>
                        <a:pt x="1221264" y="1443041"/>
                        <a:pt x="1197054" y="1439469"/>
                      </a:cubicBezTo>
                      <a:lnTo>
                        <a:pt x="1215210" y="1492451"/>
                      </a:lnTo>
                      <a:cubicBezTo>
                        <a:pt x="885826" y="1530777"/>
                        <a:pt x="710655" y="1532592"/>
                        <a:pt x="331153" y="1497214"/>
                      </a:cubicBezTo>
                      <a:lnTo>
                        <a:pt x="315002" y="1492951"/>
                      </a:lnTo>
                      <a:cubicBezTo>
                        <a:pt x="308449" y="1486754"/>
                        <a:pt x="327012" y="1473858"/>
                        <a:pt x="337537" y="1446229"/>
                      </a:cubicBezTo>
                      <a:cubicBezTo>
                        <a:pt x="297056" y="1451785"/>
                        <a:pt x="311343" y="1478773"/>
                        <a:pt x="285149" y="1493854"/>
                      </a:cubicBezTo>
                      <a:lnTo>
                        <a:pt x="454" y="1482327"/>
                      </a:lnTo>
                      <a:cubicBezTo>
                        <a:pt x="-5499" y="1452561"/>
                        <a:pt x="48477" y="1321393"/>
                        <a:pt x="80227" y="1223961"/>
                      </a:cubicBezTo>
                      <a:cubicBezTo>
                        <a:pt x="78738" y="1205109"/>
                        <a:pt x="126463" y="1163039"/>
                        <a:pt x="132912" y="1150141"/>
                      </a:cubicBezTo>
                      <a:lnTo>
                        <a:pt x="222508" y="1108171"/>
                      </a:lnTo>
                      <a:lnTo>
                        <a:pt x="315973" y="1078404"/>
                      </a:lnTo>
                      <a:lnTo>
                        <a:pt x="440991" y="1029290"/>
                      </a:lnTo>
                      <a:lnTo>
                        <a:pt x="474559" y="1016502"/>
                      </a:lnTo>
                      <a:cubicBezTo>
                        <a:pt x="516350" y="1085393"/>
                        <a:pt x="601200" y="1214439"/>
                        <a:pt x="656623" y="1272398"/>
                      </a:cubicBezTo>
                      <a:cubicBezTo>
                        <a:pt x="717345" y="1335898"/>
                        <a:pt x="779654" y="1384317"/>
                        <a:pt x="828073" y="1379555"/>
                      </a:cubicBezTo>
                      <a:cubicBezTo>
                        <a:pt x="876492" y="1374793"/>
                        <a:pt x="903480" y="1322007"/>
                        <a:pt x="947136" y="1243823"/>
                      </a:cubicBezTo>
                      <a:cubicBezTo>
                        <a:pt x="977066" y="1190222"/>
                        <a:pt x="1024529" y="1081221"/>
                        <a:pt x="1057045" y="998817"/>
                      </a:cubicBezTo>
                      <a:close/>
                      <a:moveTo>
                        <a:pt x="920258" y="852696"/>
                      </a:moveTo>
                      <a:cubicBezTo>
                        <a:pt x="921010" y="872436"/>
                        <a:pt x="911945" y="917882"/>
                        <a:pt x="915762" y="923321"/>
                      </a:cubicBezTo>
                      <a:cubicBezTo>
                        <a:pt x="941496" y="957488"/>
                        <a:pt x="993424" y="955937"/>
                        <a:pt x="1023920" y="978198"/>
                      </a:cubicBezTo>
                      <a:cubicBezTo>
                        <a:pt x="1001831" y="1045214"/>
                        <a:pt x="975280" y="1129625"/>
                        <a:pt x="949517" y="1177148"/>
                      </a:cubicBezTo>
                      <a:cubicBezTo>
                        <a:pt x="908639" y="1252554"/>
                        <a:pt x="866174" y="1339074"/>
                        <a:pt x="811405" y="1341455"/>
                      </a:cubicBezTo>
                      <a:cubicBezTo>
                        <a:pt x="756636" y="1343836"/>
                        <a:pt x="682818" y="1265652"/>
                        <a:pt x="620905" y="1191436"/>
                      </a:cubicBezTo>
                      <a:cubicBezTo>
                        <a:pt x="585938" y="1149521"/>
                        <a:pt x="541097" y="1071020"/>
                        <a:pt x="503993" y="1004825"/>
                      </a:cubicBezTo>
                      <a:cubicBezTo>
                        <a:pt x="515878" y="994816"/>
                        <a:pt x="599975" y="955559"/>
                        <a:pt x="616016" y="931359"/>
                      </a:cubicBezTo>
                      <a:cubicBezTo>
                        <a:pt x="617098" y="908462"/>
                        <a:pt x="618089" y="894817"/>
                        <a:pt x="614584" y="858311"/>
                      </a:cubicBezTo>
                      <a:cubicBezTo>
                        <a:pt x="638122" y="872515"/>
                        <a:pt x="655570" y="891439"/>
                        <a:pt x="685199" y="900922"/>
                      </a:cubicBezTo>
                      <a:cubicBezTo>
                        <a:pt x="714828" y="910405"/>
                        <a:pt x="759019" y="919575"/>
                        <a:pt x="792356" y="915210"/>
                      </a:cubicBezTo>
                      <a:cubicBezTo>
                        <a:pt x="825693" y="910845"/>
                        <a:pt x="863907" y="885148"/>
                        <a:pt x="885224" y="874729"/>
                      </a:cubicBezTo>
                      <a:cubicBezTo>
                        <a:pt x="906541" y="864310"/>
                        <a:pt x="909433" y="855230"/>
                        <a:pt x="920258" y="852696"/>
                      </a:cubicBezTo>
                      <a:close/>
                      <a:moveTo>
                        <a:pt x="1105847" y="314309"/>
                      </a:moveTo>
                      <a:lnTo>
                        <a:pt x="1112219" y="320855"/>
                      </a:lnTo>
                      <a:cubicBezTo>
                        <a:pt x="1120653" y="337474"/>
                        <a:pt x="1130079" y="386589"/>
                        <a:pt x="1139009" y="428013"/>
                      </a:cubicBezTo>
                      <a:cubicBezTo>
                        <a:pt x="1147938" y="469438"/>
                        <a:pt x="1159845" y="523265"/>
                        <a:pt x="1165798" y="569403"/>
                      </a:cubicBezTo>
                      <a:cubicBezTo>
                        <a:pt x="1171751" y="615540"/>
                        <a:pt x="1173736" y="668127"/>
                        <a:pt x="1174728" y="704839"/>
                      </a:cubicBezTo>
                      <a:cubicBezTo>
                        <a:pt x="1175720" y="741550"/>
                        <a:pt x="1176464" y="765363"/>
                        <a:pt x="1171751" y="789672"/>
                      </a:cubicBezTo>
                      <a:cubicBezTo>
                        <a:pt x="1167038" y="813982"/>
                        <a:pt x="1158356" y="839035"/>
                        <a:pt x="1146450" y="850693"/>
                      </a:cubicBezTo>
                      <a:cubicBezTo>
                        <a:pt x="1134543" y="862351"/>
                        <a:pt x="1120157" y="859127"/>
                        <a:pt x="1100312" y="859623"/>
                      </a:cubicBezTo>
                      <a:cubicBezTo>
                        <a:pt x="1080468" y="860119"/>
                        <a:pt x="1048717" y="857887"/>
                        <a:pt x="1027385" y="853670"/>
                      </a:cubicBezTo>
                      <a:cubicBezTo>
                        <a:pt x="1006053" y="849453"/>
                        <a:pt x="980256" y="841019"/>
                        <a:pt x="972318" y="834322"/>
                      </a:cubicBezTo>
                      <a:cubicBezTo>
                        <a:pt x="964380" y="827624"/>
                        <a:pt x="973558" y="823656"/>
                        <a:pt x="979759" y="813485"/>
                      </a:cubicBezTo>
                      <a:cubicBezTo>
                        <a:pt x="985961" y="803315"/>
                        <a:pt x="999852" y="791409"/>
                        <a:pt x="1009525" y="773301"/>
                      </a:cubicBezTo>
                      <a:cubicBezTo>
                        <a:pt x="1019199" y="755193"/>
                        <a:pt x="1032098" y="721210"/>
                        <a:pt x="1037804" y="704839"/>
                      </a:cubicBezTo>
                      <a:cubicBezTo>
                        <a:pt x="1043509" y="688467"/>
                        <a:pt x="1039788" y="683258"/>
                        <a:pt x="1043757" y="675072"/>
                      </a:cubicBezTo>
                      <a:cubicBezTo>
                        <a:pt x="1047726" y="666887"/>
                        <a:pt x="1054423" y="671600"/>
                        <a:pt x="1061616" y="655725"/>
                      </a:cubicBezTo>
                      <a:cubicBezTo>
                        <a:pt x="1068810" y="639849"/>
                        <a:pt x="1079724" y="605866"/>
                        <a:pt x="1086918" y="579821"/>
                      </a:cubicBezTo>
                      <a:cubicBezTo>
                        <a:pt x="1094111" y="553775"/>
                        <a:pt x="1101553" y="518800"/>
                        <a:pt x="1104777" y="499452"/>
                      </a:cubicBezTo>
                      <a:cubicBezTo>
                        <a:pt x="1108002" y="480104"/>
                        <a:pt x="1108746" y="475143"/>
                        <a:pt x="1106266" y="463733"/>
                      </a:cubicBezTo>
                      <a:cubicBezTo>
                        <a:pt x="1103785" y="452322"/>
                        <a:pt x="1095351" y="438927"/>
                        <a:pt x="1089894" y="430990"/>
                      </a:cubicBezTo>
                      <a:cubicBezTo>
                        <a:pt x="1084437" y="423052"/>
                        <a:pt x="1076748" y="423548"/>
                        <a:pt x="1073523" y="416107"/>
                      </a:cubicBezTo>
                      <a:cubicBezTo>
                        <a:pt x="1070298" y="408665"/>
                        <a:pt x="1070546" y="397255"/>
                        <a:pt x="1070546" y="386340"/>
                      </a:cubicBezTo>
                      <a:cubicBezTo>
                        <a:pt x="1070546" y="375426"/>
                        <a:pt x="1070546" y="360295"/>
                        <a:pt x="1073523" y="350621"/>
                      </a:cubicBezTo>
                      <a:cubicBezTo>
                        <a:pt x="1076500" y="340947"/>
                        <a:pt x="1081957" y="333258"/>
                        <a:pt x="1088406" y="328297"/>
                      </a:cubicBezTo>
                      <a:cubicBezTo>
                        <a:pt x="1093243" y="324576"/>
                        <a:pt x="1099475" y="312902"/>
                        <a:pt x="1105847" y="314309"/>
                      </a:cubicBezTo>
                      <a:close/>
                      <a:moveTo>
                        <a:pt x="680438" y="96060"/>
                      </a:moveTo>
                      <a:cubicBezTo>
                        <a:pt x="756637" y="286559"/>
                        <a:pt x="570901" y="331804"/>
                        <a:pt x="573282" y="431816"/>
                      </a:cubicBezTo>
                      <a:cubicBezTo>
                        <a:pt x="599476" y="307992"/>
                        <a:pt x="747113" y="298465"/>
                        <a:pt x="718538" y="184165"/>
                      </a:cubicBezTo>
                      <a:lnTo>
                        <a:pt x="680438" y="96060"/>
                      </a:lnTo>
                      <a:close/>
                      <a:moveTo>
                        <a:pt x="715956" y="0"/>
                      </a:moveTo>
                      <a:lnTo>
                        <a:pt x="760481" y="372"/>
                      </a:lnTo>
                      <a:cubicBezTo>
                        <a:pt x="785287" y="703"/>
                        <a:pt x="799839" y="42"/>
                        <a:pt x="821998" y="6326"/>
                      </a:cubicBezTo>
                      <a:cubicBezTo>
                        <a:pt x="844157" y="12609"/>
                        <a:pt x="867970" y="21870"/>
                        <a:pt x="893437" y="38076"/>
                      </a:cubicBezTo>
                      <a:cubicBezTo>
                        <a:pt x="918904" y="54282"/>
                        <a:pt x="945363" y="73796"/>
                        <a:pt x="974798" y="103562"/>
                      </a:cubicBezTo>
                      <a:cubicBezTo>
                        <a:pt x="1004233" y="133328"/>
                        <a:pt x="1048221" y="187899"/>
                        <a:pt x="1070050" y="216673"/>
                      </a:cubicBezTo>
                      <a:cubicBezTo>
                        <a:pt x="1091878" y="245447"/>
                        <a:pt x="1102462" y="260000"/>
                        <a:pt x="1105769" y="276206"/>
                      </a:cubicBezTo>
                      <a:cubicBezTo>
                        <a:pt x="1109076" y="292412"/>
                        <a:pt x="1098162" y="304649"/>
                        <a:pt x="1089894" y="313909"/>
                      </a:cubicBezTo>
                      <a:cubicBezTo>
                        <a:pt x="1081626" y="323170"/>
                        <a:pt x="1065750" y="332100"/>
                        <a:pt x="1056159" y="331769"/>
                      </a:cubicBezTo>
                      <a:cubicBezTo>
                        <a:pt x="1046567" y="331439"/>
                        <a:pt x="1045245" y="324493"/>
                        <a:pt x="1032346" y="311925"/>
                      </a:cubicBezTo>
                      <a:cubicBezTo>
                        <a:pt x="1019447" y="299357"/>
                        <a:pt x="1003572" y="273229"/>
                        <a:pt x="978767" y="256361"/>
                      </a:cubicBezTo>
                      <a:cubicBezTo>
                        <a:pt x="953962" y="239494"/>
                        <a:pt x="916588" y="218327"/>
                        <a:pt x="883515" y="210720"/>
                      </a:cubicBezTo>
                      <a:cubicBezTo>
                        <a:pt x="850442" y="203113"/>
                        <a:pt x="775129" y="205759"/>
                        <a:pt x="780326" y="210720"/>
                      </a:cubicBezTo>
                      <a:cubicBezTo>
                        <a:pt x="785522" y="215681"/>
                        <a:pt x="874754" y="217931"/>
                        <a:pt x="914697" y="240487"/>
                      </a:cubicBezTo>
                      <a:cubicBezTo>
                        <a:pt x="954640" y="263042"/>
                        <a:pt x="958908" y="262349"/>
                        <a:pt x="980183" y="279721"/>
                      </a:cubicBezTo>
                      <a:cubicBezTo>
                        <a:pt x="1001459" y="297093"/>
                        <a:pt x="1027930" y="328926"/>
                        <a:pt x="1042349" y="344718"/>
                      </a:cubicBezTo>
                      <a:cubicBezTo>
                        <a:pt x="1036581" y="366876"/>
                        <a:pt x="1037228" y="359759"/>
                        <a:pt x="1033532" y="378896"/>
                      </a:cubicBezTo>
                      <a:cubicBezTo>
                        <a:pt x="1041669" y="398511"/>
                        <a:pt x="1033536" y="451629"/>
                        <a:pt x="1033532" y="451651"/>
                      </a:cubicBezTo>
                      <a:cubicBezTo>
                        <a:pt x="1033584" y="451655"/>
                        <a:pt x="1067568" y="454123"/>
                        <a:pt x="1067568" y="478628"/>
                      </a:cubicBezTo>
                      <a:cubicBezTo>
                        <a:pt x="1067568" y="503147"/>
                        <a:pt x="1031326" y="637985"/>
                        <a:pt x="1031312" y="638035"/>
                      </a:cubicBezTo>
                      <a:cubicBezTo>
                        <a:pt x="1031294" y="638069"/>
                        <a:pt x="1021683" y="654383"/>
                        <a:pt x="1010595" y="651932"/>
                      </a:cubicBezTo>
                      <a:cubicBezTo>
                        <a:pt x="998860" y="750796"/>
                        <a:pt x="937336" y="800802"/>
                        <a:pt x="902724" y="831290"/>
                      </a:cubicBezTo>
                      <a:cubicBezTo>
                        <a:pt x="870320" y="870407"/>
                        <a:pt x="842897" y="883364"/>
                        <a:pt x="813787" y="893779"/>
                      </a:cubicBezTo>
                      <a:cubicBezTo>
                        <a:pt x="784677" y="904194"/>
                        <a:pt x="762526" y="905748"/>
                        <a:pt x="728062" y="893779"/>
                      </a:cubicBezTo>
                      <a:cubicBezTo>
                        <a:pt x="693598" y="881810"/>
                        <a:pt x="642534" y="863636"/>
                        <a:pt x="607001" y="821966"/>
                      </a:cubicBezTo>
                      <a:cubicBezTo>
                        <a:pt x="597383" y="805617"/>
                        <a:pt x="517082" y="732861"/>
                        <a:pt x="514862" y="643758"/>
                      </a:cubicBezTo>
                      <a:cubicBezTo>
                        <a:pt x="483786" y="641305"/>
                        <a:pt x="466029" y="551383"/>
                        <a:pt x="454191" y="503970"/>
                      </a:cubicBezTo>
                      <a:cubicBezTo>
                        <a:pt x="444575" y="463929"/>
                        <a:pt x="477842" y="464730"/>
                        <a:pt x="477867" y="464730"/>
                      </a:cubicBezTo>
                      <a:cubicBezTo>
                        <a:pt x="477845" y="464677"/>
                        <a:pt x="459134" y="425808"/>
                        <a:pt x="467053" y="399317"/>
                      </a:cubicBezTo>
                      <a:cubicBezTo>
                        <a:pt x="449615" y="408769"/>
                        <a:pt x="447981" y="412482"/>
                        <a:pt x="440991" y="419083"/>
                      </a:cubicBezTo>
                      <a:cubicBezTo>
                        <a:pt x="434001" y="425685"/>
                        <a:pt x="430077" y="429336"/>
                        <a:pt x="425116" y="438927"/>
                      </a:cubicBezTo>
                      <a:cubicBezTo>
                        <a:pt x="420155" y="448519"/>
                        <a:pt x="412548" y="464063"/>
                        <a:pt x="411225" y="476631"/>
                      </a:cubicBezTo>
                      <a:cubicBezTo>
                        <a:pt x="409902" y="489199"/>
                        <a:pt x="414532" y="498460"/>
                        <a:pt x="417178" y="514335"/>
                      </a:cubicBezTo>
                      <a:cubicBezTo>
                        <a:pt x="419824" y="530210"/>
                        <a:pt x="421478" y="546747"/>
                        <a:pt x="427100" y="571883"/>
                      </a:cubicBezTo>
                      <a:cubicBezTo>
                        <a:pt x="432723" y="597019"/>
                        <a:pt x="442645" y="645968"/>
                        <a:pt x="450913" y="665150"/>
                      </a:cubicBezTo>
                      <a:cubicBezTo>
                        <a:pt x="459181" y="684333"/>
                        <a:pt x="469765" y="676395"/>
                        <a:pt x="476710" y="686979"/>
                      </a:cubicBezTo>
                      <a:cubicBezTo>
                        <a:pt x="483656" y="697563"/>
                        <a:pt x="483656" y="709469"/>
                        <a:pt x="492586" y="728652"/>
                      </a:cubicBezTo>
                      <a:cubicBezTo>
                        <a:pt x="501516" y="747834"/>
                        <a:pt x="521360" y="782231"/>
                        <a:pt x="530290" y="802075"/>
                      </a:cubicBezTo>
                      <a:cubicBezTo>
                        <a:pt x="539219" y="821919"/>
                        <a:pt x="550795" y="838125"/>
                        <a:pt x="546165" y="847716"/>
                      </a:cubicBezTo>
                      <a:cubicBezTo>
                        <a:pt x="541534" y="857308"/>
                        <a:pt x="520367" y="856316"/>
                        <a:pt x="502508" y="859623"/>
                      </a:cubicBezTo>
                      <a:cubicBezTo>
                        <a:pt x="484648" y="862930"/>
                        <a:pt x="459181" y="868553"/>
                        <a:pt x="439007" y="867560"/>
                      </a:cubicBezTo>
                      <a:cubicBezTo>
                        <a:pt x="418832" y="866568"/>
                        <a:pt x="395350" y="863261"/>
                        <a:pt x="381459" y="853670"/>
                      </a:cubicBezTo>
                      <a:cubicBezTo>
                        <a:pt x="367568" y="844078"/>
                        <a:pt x="361945" y="830187"/>
                        <a:pt x="355661" y="810012"/>
                      </a:cubicBezTo>
                      <a:cubicBezTo>
                        <a:pt x="349377" y="789838"/>
                        <a:pt x="345078" y="762387"/>
                        <a:pt x="343755" y="732620"/>
                      </a:cubicBezTo>
                      <a:cubicBezTo>
                        <a:pt x="342432" y="702854"/>
                        <a:pt x="341770" y="684333"/>
                        <a:pt x="347724" y="631415"/>
                      </a:cubicBezTo>
                      <a:cubicBezTo>
                        <a:pt x="353677" y="578498"/>
                        <a:pt x="361945" y="487876"/>
                        <a:pt x="379474" y="415114"/>
                      </a:cubicBezTo>
                      <a:cubicBezTo>
                        <a:pt x="397003" y="342353"/>
                        <a:pt x="430407" y="248424"/>
                        <a:pt x="452897" y="194845"/>
                      </a:cubicBezTo>
                      <a:cubicBezTo>
                        <a:pt x="475388" y="141266"/>
                        <a:pt x="494240" y="118775"/>
                        <a:pt x="514414" y="93640"/>
                      </a:cubicBezTo>
                      <a:cubicBezTo>
                        <a:pt x="534589" y="68504"/>
                        <a:pt x="555095" y="53621"/>
                        <a:pt x="573947" y="44029"/>
                      </a:cubicBezTo>
                      <a:cubicBezTo>
                        <a:pt x="592799" y="34438"/>
                        <a:pt x="610989" y="42707"/>
                        <a:pt x="627526" y="36092"/>
                      </a:cubicBezTo>
                      <a:cubicBezTo>
                        <a:pt x="644063" y="29477"/>
                        <a:pt x="650677" y="10294"/>
                        <a:pt x="673167" y="4341"/>
                      </a:cubicBezTo>
                      <a:cubicBezTo>
                        <a:pt x="684412" y="1365"/>
                        <a:pt x="700040" y="290"/>
                        <a:pt x="71595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</p:grpSp>
        </p:grpSp>
        <p:grpSp>
          <p:nvGrpSpPr>
            <p:cNvPr id="15" name="Group 7"/>
            <p:cNvGrpSpPr/>
            <p:nvPr/>
          </p:nvGrpSpPr>
          <p:grpSpPr>
            <a:xfrm>
              <a:off x="2850495" y="4567792"/>
              <a:ext cx="914400" cy="914400"/>
              <a:chOff x="2850495" y="4567792"/>
              <a:chExt cx="914400" cy="9144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850495" y="4567792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82860" y="4600157"/>
                <a:ext cx="849670" cy="849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Man's Body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075201" y="4742287"/>
                <a:ext cx="464988" cy="565291"/>
              </a:xfrm>
              <a:custGeom>
                <a:avLst/>
                <a:gdLst>
                  <a:gd name="connsiteX0" fmla="*/ 257122 w 716749"/>
                  <a:gd name="connsiteY0" fmla="*/ 499120 h 871362"/>
                  <a:gd name="connsiteX1" fmla="*/ 356917 w 716749"/>
                  <a:gd name="connsiteY1" fmla="*/ 556496 h 871362"/>
                  <a:gd name="connsiteX2" fmla="*/ 472065 w 716749"/>
                  <a:gd name="connsiteY2" fmla="*/ 500486 h 871362"/>
                  <a:gd name="connsiteX3" fmla="*/ 509922 w 716749"/>
                  <a:gd name="connsiteY3" fmla="*/ 569637 h 871362"/>
                  <a:gd name="connsiteX4" fmla="*/ 511216 w 716749"/>
                  <a:gd name="connsiteY4" fmla="*/ 570724 h 871362"/>
                  <a:gd name="connsiteX5" fmla="*/ 634175 w 716749"/>
                  <a:gd name="connsiteY5" fmla="*/ 619705 h 871362"/>
                  <a:gd name="connsiteX6" fmla="*/ 633245 w 716749"/>
                  <a:gd name="connsiteY6" fmla="*/ 620073 h 871362"/>
                  <a:gd name="connsiteX7" fmla="*/ 707810 w 716749"/>
                  <a:gd name="connsiteY7" fmla="*/ 666146 h 871362"/>
                  <a:gd name="connsiteX8" fmla="*/ 644614 w 716749"/>
                  <a:gd name="connsiteY8" fmla="*/ 863319 h 871362"/>
                  <a:gd name="connsiteX9" fmla="*/ 584427 w 716749"/>
                  <a:gd name="connsiteY9" fmla="*/ 762228 h 871362"/>
                  <a:gd name="connsiteX10" fmla="*/ 609361 w 716749"/>
                  <a:gd name="connsiteY10" fmla="*/ 866051 h 871362"/>
                  <a:gd name="connsiteX11" fmla="*/ 197152 w 716749"/>
                  <a:gd name="connsiteY11" fmla="*/ 871278 h 871362"/>
                  <a:gd name="connsiteX12" fmla="*/ 197125 w 716749"/>
                  <a:gd name="connsiteY12" fmla="*/ 871362 h 871362"/>
                  <a:gd name="connsiteX13" fmla="*/ 196057 w 716749"/>
                  <a:gd name="connsiteY13" fmla="*/ 871299 h 871362"/>
                  <a:gd name="connsiteX14" fmla="*/ 192768 w 716749"/>
                  <a:gd name="connsiteY14" fmla="*/ 871362 h 871362"/>
                  <a:gd name="connsiteX15" fmla="*/ 192433 w 716749"/>
                  <a:gd name="connsiteY15" fmla="*/ 871084 h 871362"/>
                  <a:gd name="connsiteX16" fmla="*/ 107388 w 716749"/>
                  <a:gd name="connsiteY16" fmla="*/ 866051 h 871362"/>
                  <a:gd name="connsiteX17" fmla="*/ 132322 w 716749"/>
                  <a:gd name="connsiteY17" fmla="*/ 762228 h 871362"/>
                  <a:gd name="connsiteX18" fmla="*/ 72135 w 716749"/>
                  <a:gd name="connsiteY18" fmla="*/ 863319 h 871362"/>
                  <a:gd name="connsiteX19" fmla="*/ 8939 w 716749"/>
                  <a:gd name="connsiteY19" fmla="*/ 666146 h 871362"/>
                  <a:gd name="connsiteX20" fmla="*/ 126514 w 716749"/>
                  <a:gd name="connsiteY20" fmla="*/ 602728 h 871362"/>
                  <a:gd name="connsiteX21" fmla="*/ 125721 w 716749"/>
                  <a:gd name="connsiteY21" fmla="*/ 601673 h 871362"/>
                  <a:gd name="connsiteX22" fmla="*/ 189649 w 716749"/>
                  <a:gd name="connsiteY22" fmla="*/ 578809 h 871362"/>
                  <a:gd name="connsiteX23" fmla="*/ 348432 w 716749"/>
                  <a:gd name="connsiteY23" fmla="*/ 647569 h 871362"/>
                  <a:gd name="connsiteX24" fmla="*/ 434280 w 716749"/>
                  <a:gd name="connsiteY24" fmla="*/ 621574 h 871362"/>
                  <a:gd name="connsiteX25" fmla="*/ 433343 w 716749"/>
                  <a:gd name="connsiteY25" fmla="*/ 617114 h 871362"/>
                  <a:gd name="connsiteX26" fmla="*/ 447663 w 716749"/>
                  <a:gd name="connsiteY26" fmla="*/ 603030 h 871362"/>
                  <a:gd name="connsiteX27" fmla="*/ 353281 w 716749"/>
                  <a:gd name="connsiteY27" fmla="*/ 622524 h 871362"/>
                  <a:gd name="connsiteX28" fmla="*/ 228840 w 716749"/>
                  <a:gd name="connsiteY28" fmla="*/ 558317 h 871362"/>
                  <a:gd name="connsiteX29" fmla="*/ 257122 w 716749"/>
                  <a:gd name="connsiteY29" fmla="*/ 499120 h 871362"/>
                  <a:gd name="connsiteX30" fmla="*/ 349093 w 716749"/>
                  <a:gd name="connsiteY30" fmla="*/ 167 h 871362"/>
                  <a:gd name="connsiteX31" fmla="*/ 475948 w 716749"/>
                  <a:gd name="connsiteY31" fmla="*/ 42250 h 871362"/>
                  <a:gd name="connsiteX32" fmla="*/ 523135 w 716749"/>
                  <a:gd name="connsiteY32" fmla="*/ 125796 h 871362"/>
                  <a:gd name="connsiteX33" fmla="*/ 517697 w 716749"/>
                  <a:gd name="connsiteY33" fmla="*/ 186030 h 871362"/>
                  <a:gd name="connsiteX34" fmla="*/ 504770 w 716749"/>
                  <a:gd name="connsiteY34" fmla="*/ 213819 h 871362"/>
                  <a:gd name="connsiteX35" fmla="*/ 504770 w 716749"/>
                  <a:gd name="connsiteY35" fmla="*/ 254364 h 871362"/>
                  <a:gd name="connsiteX36" fmla="*/ 523353 w 716749"/>
                  <a:gd name="connsiteY36" fmla="*/ 269398 h 871362"/>
                  <a:gd name="connsiteX37" fmla="*/ 503558 w 716749"/>
                  <a:gd name="connsiteY37" fmla="*/ 358232 h 871362"/>
                  <a:gd name="connsiteX38" fmla="*/ 492246 w 716749"/>
                  <a:gd name="connsiteY38" fmla="*/ 365977 h 871362"/>
                  <a:gd name="connsiteX39" fmla="*/ 444576 w 716749"/>
                  <a:gd name="connsiteY39" fmla="*/ 473034 h 871362"/>
                  <a:gd name="connsiteX40" fmla="*/ 356911 w 716749"/>
                  <a:gd name="connsiteY40" fmla="*/ 522690 h 871362"/>
                  <a:gd name="connsiteX41" fmla="*/ 262783 w 716749"/>
                  <a:gd name="connsiteY41" fmla="*/ 460734 h 871362"/>
                  <a:gd name="connsiteX42" fmla="*/ 221576 w 716749"/>
                  <a:gd name="connsiteY42" fmla="*/ 361421 h 871362"/>
                  <a:gd name="connsiteX43" fmla="*/ 188449 w 716749"/>
                  <a:gd name="connsiteY43" fmla="*/ 283520 h 871362"/>
                  <a:gd name="connsiteX44" fmla="*/ 201376 w 716749"/>
                  <a:gd name="connsiteY44" fmla="*/ 261653 h 871362"/>
                  <a:gd name="connsiteX45" fmla="*/ 173905 w 716749"/>
                  <a:gd name="connsiteY45" fmla="*/ 181930 h 871362"/>
                  <a:gd name="connsiteX46" fmla="*/ 283790 w 716749"/>
                  <a:gd name="connsiteY46" fmla="*/ 17472 h 871362"/>
                  <a:gd name="connsiteX47" fmla="*/ 349093 w 716749"/>
                  <a:gd name="connsiteY47" fmla="*/ 167 h 871362"/>
                  <a:gd name="connsiteX0" fmla="*/ 257122 w 716749"/>
                  <a:gd name="connsiteY0" fmla="*/ 499120 h 871362"/>
                  <a:gd name="connsiteX1" fmla="*/ 356917 w 716749"/>
                  <a:gd name="connsiteY1" fmla="*/ 556496 h 871362"/>
                  <a:gd name="connsiteX2" fmla="*/ 472065 w 716749"/>
                  <a:gd name="connsiteY2" fmla="*/ 500486 h 871362"/>
                  <a:gd name="connsiteX3" fmla="*/ 509922 w 716749"/>
                  <a:gd name="connsiteY3" fmla="*/ 569637 h 871362"/>
                  <a:gd name="connsiteX4" fmla="*/ 511216 w 716749"/>
                  <a:gd name="connsiteY4" fmla="*/ 570724 h 871362"/>
                  <a:gd name="connsiteX5" fmla="*/ 634175 w 716749"/>
                  <a:gd name="connsiteY5" fmla="*/ 619705 h 871362"/>
                  <a:gd name="connsiteX6" fmla="*/ 633245 w 716749"/>
                  <a:gd name="connsiteY6" fmla="*/ 620073 h 871362"/>
                  <a:gd name="connsiteX7" fmla="*/ 707810 w 716749"/>
                  <a:gd name="connsiteY7" fmla="*/ 666146 h 871362"/>
                  <a:gd name="connsiteX8" fmla="*/ 644614 w 716749"/>
                  <a:gd name="connsiteY8" fmla="*/ 863319 h 871362"/>
                  <a:gd name="connsiteX9" fmla="*/ 584427 w 716749"/>
                  <a:gd name="connsiteY9" fmla="*/ 762228 h 871362"/>
                  <a:gd name="connsiteX10" fmla="*/ 609361 w 716749"/>
                  <a:gd name="connsiteY10" fmla="*/ 866051 h 871362"/>
                  <a:gd name="connsiteX11" fmla="*/ 197152 w 716749"/>
                  <a:gd name="connsiteY11" fmla="*/ 871278 h 871362"/>
                  <a:gd name="connsiteX12" fmla="*/ 197125 w 716749"/>
                  <a:gd name="connsiteY12" fmla="*/ 871362 h 871362"/>
                  <a:gd name="connsiteX13" fmla="*/ 196057 w 716749"/>
                  <a:gd name="connsiteY13" fmla="*/ 871299 h 871362"/>
                  <a:gd name="connsiteX14" fmla="*/ 192768 w 716749"/>
                  <a:gd name="connsiteY14" fmla="*/ 871362 h 871362"/>
                  <a:gd name="connsiteX15" fmla="*/ 192433 w 716749"/>
                  <a:gd name="connsiteY15" fmla="*/ 871084 h 871362"/>
                  <a:gd name="connsiteX16" fmla="*/ 107388 w 716749"/>
                  <a:gd name="connsiteY16" fmla="*/ 866051 h 871362"/>
                  <a:gd name="connsiteX17" fmla="*/ 132322 w 716749"/>
                  <a:gd name="connsiteY17" fmla="*/ 762228 h 871362"/>
                  <a:gd name="connsiteX18" fmla="*/ 72135 w 716749"/>
                  <a:gd name="connsiteY18" fmla="*/ 863319 h 871362"/>
                  <a:gd name="connsiteX19" fmla="*/ 8939 w 716749"/>
                  <a:gd name="connsiteY19" fmla="*/ 666146 h 871362"/>
                  <a:gd name="connsiteX20" fmla="*/ 126514 w 716749"/>
                  <a:gd name="connsiteY20" fmla="*/ 602728 h 871362"/>
                  <a:gd name="connsiteX21" fmla="*/ 189649 w 716749"/>
                  <a:gd name="connsiteY21" fmla="*/ 578809 h 871362"/>
                  <a:gd name="connsiteX22" fmla="*/ 348432 w 716749"/>
                  <a:gd name="connsiteY22" fmla="*/ 647569 h 871362"/>
                  <a:gd name="connsiteX23" fmla="*/ 434280 w 716749"/>
                  <a:gd name="connsiteY23" fmla="*/ 621574 h 871362"/>
                  <a:gd name="connsiteX24" fmla="*/ 433343 w 716749"/>
                  <a:gd name="connsiteY24" fmla="*/ 617114 h 871362"/>
                  <a:gd name="connsiteX25" fmla="*/ 447663 w 716749"/>
                  <a:gd name="connsiteY25" fmla="*/ 603030 h 871362"/>
                  <a:gd name="connsiteX26" fmla="*/ 353281 w 716749"/>
                  <a:gd name="connsiteY26" fmla="*/ 622524 h 871362"/>
                  <a:gd name="connsiteX27" fmla="*/ 228840 w 716749"/>
                  <a:gd name="connsiteY27" fmla="*/ 558317 h 871362"/>
                  <a:gd name="connsiteX28" fmla="*/ 257122 w 716749"/>
                  <a:gd name="connsiteY28" fmla="*/ 499120 h 871362"/>
                  <a:gd name="connsiteX29" fmla="*/ 349093 w 716749"/>
                  <a:gd name="connsiteY29" fmla="*/ 167 h 871362"/>
                  <a:gd name="connsiteX30" fmla="*/ 475948 w 716749"/>
                  <a:gd name="connsiteY30" fmla="*/ 42250 h 871362"/>
                  <a:gd name="connsiteX31" fmla="*/ 523135 w 716749"/>
                  <a:gd name="connsiteY31" fmla="*/ 125796 h 871362"/>
                  <a:gd name="connsiteX32" fmla="*/ 517697 w 716749"/>
                  <a:gd name="connsiteY32" fmla="*/ 186030 h 871362"/>
                  <a:gd name="connsiteX33" fmla="*/ 504770 w 716749"/>
                  <a:gd name="connsiteY33" fmla="*/ 213819 h 871362"/>
                  <a:gd name="connsiteX34" fmla="*/ 504770 w 716749"/>
                  <a:gd name="connsiteY34" fmla="*/ 254364 h 871362"/>
                  <a:gd name="connsiteX35" fmla="*/ 523353 w 716749"/>
                  <a:gd name="connsiteY35" fmla="*/ 269398 h 871362"/>
                  <a:gd name="connsiteX36" fmla="*/ 503558 w 716749"/>
                  <a:gd name="connsiteY36" fmla="*/ 358232 h 871362"/>
                  <a:gd name="connsiteX37" fmla="*/ 492246 w 716749"/>
                  <a:gd name="connsiteY37" fmla="*/ 365977 h 871362"/>
                  <a:gd name="connsiteX38" fmla="*/ 444576 w 716749"/>
                  <a:gd name="connsiteY38" fmla="*/ 473034 h 871362"/>
                  <a:gd name="connsiteX39" fmla="*/ 356911 w 716749"/>
                  <a:gd name="connsiteY39" fmla="*/ 522690 h 871362"/>
                  <a:gd name="connsiteX40" fmla="*/ 262783 w 716749"/>
                  <a:gd name="connsiteY40" fmla="*/ 460734 h 871362"/>
                  <a:gd name="connsiteX41" fmla="*/ 221576 w 716749"/>
                  <a:gd name="connsiteY41" fmla="*/ 361421 h 871362"/>
                  <a:gd name="connsiteX42" fmla="*/ 188449 w 716749"/>
                  <a:gd name="connsiteY42" fmla="*/ 283520 h 871362"/>
                  <a:gd name="connsiteX43" fmla="*/ 201376 w 716749"/>
                  <a:gd name="connsiteY43" fmla="*/ 261653 h 871362"/>
                  <a:gd name="connsiteX44" fmla="*/ 173905 w 716749"/>
                  <a:gd name="connsiteY44" fmla="*/ 181930 h 871362"/>
                  <a:gd name="connsiteX45" fmla="*/ 283790 w 716749"/>
                  <a:gd name="connsiteY45" fmla="*/ 17472 h 871362"/>
                  <a:gd name="connsiteX46" fmla="*/ 349093 w 716749"/>
                  <a:gd name="connsiteY46" fmla="*/ 167 h 871362"/>
                  <a:gd name="connsiteX0" fmla="*/ 257122 w 716749"/>
                  <a:gd name="connsiteY0" fmla="*/ 499120 h 871362"/>
                  <a:gd name="connsiteX1" fmla="*/ 356917 w 716749"/>
                  <a:gd name="connsiteY1" fmla="*/ 556496 h 871362"/>
                  <a:gd name="connsiteX2" fmla="*/ 472065 w 716749"/>
                  <a:gd name="connsiteY2" fmla="*/ 500486 h 871362"/>
                  <a:gd name="connsiteX3" fmla="*/ 509922 w 716749"/>
                  <a:gd name="connsiteY3" fmla="*/ 569637 h 871362"/>
                  <a:gd name="connsiteX4" fmla="*/ 511216 w 716749"/>
                  <a:gd name="connsiteY4" fmla="*/ 570724 h 871362"/>
                  <a:gd name="connsiteX5" fmla="*/ 634175 w 716749"/>
                  <a:gd name="connsiteY5" fmla="*/ 619705 h 871362"/>
                  <a:gd name="connsiteX6" fmla="*/ 633245 w 716749"/>
                  <a:gd name="connsiteY6" fmla="*/ 620073 h 871362"/>
                  <a:gd name="connsiteX7" fmla="*/ 707810 w 716749"/>
                  <a:gd name="connsiteY7" fmla="*/ 666146 h 871362"/>
                  <a:gd name="connsiteX8" fmla="*/ 644614 w 716749"/>
                  <a:gd name="connsiteY8" fmla="*/ 863319 h 871362"/>
                  <a:gd name="connsiteX9" fmla="*/ 605858 w 716749"/>
                  <a:gd name="connsiteY9" fmla="*/ 805091 h 871362"/>
                  <a:gd name="connsiteX10" fmla="*/ 609361 w 716749"/>
                  <a:gd name="connsiteY10" fmla="*/ 866051 h 871362"/>
                  <a:gd name="connsiteX11" fmla="*/ 197152 w 716749"/>
                  <a:gd name="connsiteY11" fmla="*/ 871278 h 871362"/>
                  <a:gd name="connsiteX12" fmla="*/ 197125 w 716749"/>
                  <a:gd name="connsiteY12" fmla="*/ 871362 h 871362"/>
                  <a:gd name="connsiteX13" fmla="*/ 196057 w 716749"/>
                  <a:gd name="connsiteY13" fmla="*/ 871299 h 871362"/>
                  <a:gd name="connsiteX14" fmla="*/ 192768 w 716749"/>
                  <a:gd name="connsiteY14" fmla="*/ 871362 h 871362"/>
                  <a:gd name="connsiteX15" fmla="*/ 192433 w 716749"/>
                  <a:gd name="connsiteY15" fmla="*/ 871084 h 871362"/>
                  <a:gd name="connsiteX16" fmla="*/ 107388 w 716749"/>
                  <a:gd name="connsiteY16" fmla="*/ 866051 h 871362"/>
                  <a:gd name="connsiteX17" fmla="*/ 132322 w 716749"/>
                  <a:gd name="connsiteY17" fmla="*/ 762228 h 871362"/>
                  <a:gd name="connsiteX18" fmla="*/ 72135 w 716749"/>
                  <a:gd name="connsiteY18" fmla="*/ 863319 h 871362"/>
                  <a:gd name="connsiteX19" fmla="*/ 8939 w 716749"/>
                  <a:gd name="connsiteY19" fmla="*/ 666146 h 871362"/>
                  <a:gd name="connsiteX20" fmla="*/ 126514 w 716749"/>
                  <a:gd name="connsiteY20" fmla="*/ 602728 h 871362"/>
                  <a:gd name="connsiteX21" fmla="*/ 189649 w 716749"/>
                  <a:gd name="connsiteY21" fmla="*/ 578809 h 871362"/>
                  <a:gd name="connsiteX22" fmla="*/ 348432 w 716749"/>
                  <a:gd name="connsiteY22" fmla="*/ 647569 h 871362"/>
                  <a:gd name="connsiteX23" fmla="*/ 434280 w 716749"/>
                  <a:gd name="connsiteY23" fmla="*/ 621574 h 871362"/>
                  <a:gd name="connsiteX24" fmla="*/ 433343 w 716749"/>
                  <a:gd name="connsiteY24" fmla="*/ 617114 h 871362"/>
                  <a:gd name="connsiteX25" fmla="*/ 447663 w 716749"/>
                  <a:gd name="connsiteY25" fmla="*/ 603030 h 871362"/>
                  <a:gd name="connsiteX26" fmla="*/ 353281 w 716749"/>
                  <a:gd name="connsiteY26" fmla="*/ 622524 h 871362"/>
                  <a:gd name="connsiteX27" fmla="*/ 228840 w 716749"/>
                  <a:gd name="connsiteY27" fmla="*/ 558317 h 871362"/>
                  <a:gd name="connsiteX28" fmla="*/ 257122 w 716749"/>
                  <a:gd name="connsiteY28" fmla="*/ 499120 h 871362"/>
                  <a:gd name="connsiteX29" fmla="*/ 349093 w 716749"/>
                  <a:gd name="connsiteY29" fmla="*/ 167 h 871362"/>
                  <a:gd name="connsiteX30" fmla="*/ 475948 w 716749"/>
                  <a:gd name="connsiteY30" fmla="*/ 42250 h 871362"/>
                  <a:gd name="connsiteX31" fmla="*/ 523135 w 716749"/>
                  <a:gd name="connsiteY31" fmla="*/ 125796 h 871362"/>
                  <a:gd name="connsiteX32" fmla="*/ 517697 w 716749"/>
                  <a:gd name="connsiteY32" fmla="*/ 186030 h 871362"/>
                  <a:gd name="connsiteX33" fmla="*/ 504770 w 716749"/>
                  <a:gd name="connsiteY33" fmla="*/ 213819 h 871362"/>
                  <a:gd name="connsiteX34" fmla="*/ 504770 w 716749"/>
                  <a:gd name="connsiteY34" fmla="*/ 254364 h 871362"/>
                  <a:gd name="connsiteX35" fmla="*/ 523353 w 716749"/>
                  <a:gd name="connsiteY35" fmla="*/ 269398 h 871362"/>
                  <a:gd name="connsiteX36" fmla="*/ 503558 w 716749"/>
                  <a:gd name="connsiteY36" fmla="*/ 358232 h 871362"/>
                  <a:gd name="connsiteX37" fmla="*/ 492246 w 716749"/>
                  <a:gd name="connsiteY37" fmla="*/ 365977 h 871362"/>
                  <a:gd name="connsiteX38" fmla="*/ 444576 w 716749"/>
                  <a:gd name="connsiteY38" fmla="*/ 473034 h 871362"/>
                  <a:gd name="connsiteX39" fmla="*/ 356911 w 716749"/>
                  <a:gd name="connsiteY39" fmla="*/ 522690 h 871362"/>
                  <a:gd name="connsiteX40" fmla="*/ 262783 w 716749"/>
                  <a:gd name="connsiteY40" fmla="*/ 460734 h 871362"/>
                  <a:gd name="connsiteX41" fmla="*/ 221576 w 716749"/>
                  <a:gd name="connsiteY41" fmla="*/ 361421 h 871362"/>
                  <a:gd name="connsiteX42" fmla="*/ 188449 w 716749"/>
                  <a:gd name="connsiteY42" fmla="*/ 283520 h 871362"/>
                  <a:gd name="connsiteX43" fmla="*/ 201376 w 716749"/>
                  <a:gd name="connsiteY43" fmla="*/ 261653 h 871362"/>
                  <a:gd name="connsiteX44" fmla="*/ 173905 w 716749"/>
                  <a:gd name="connsiteY44" fmla="*/ 181930 h 871362"/>
                  <a:gd name="connsiteX45" fmla="*/ 283790 w 716749"/>
                  <a:gd name="connsiteY45" fmla="*/ 17472 h 871362"/>
                  <a:gd name="connsiteX46" fmla="*/ 349093 w 716749"/>
                  <a:gd name="connsiteY46" fmla="*/ 167 h 871362"/>
                  <a:gd name="connsiteX0" fmla="*/ 257122 w 716749"/>
                  <a:gd name="connsiteY0" fmla="*/ 499120 h 871362"/>
                  <a:gd name="connsiteX1" fmla="*/ 356917 w 716749"/>
                  <a:gd name="connsiteY1" fmla="*/ 556496 h 871362"/>
                  <a:gd name="connsiteX2" fmla="*/ 472065 w 716749"/>
                  <a:gd name="connsiteY2" fmla="*/ 500486 h 871362"/>
                  <a:gd name="connsiteX3" fmla="*/ 509922 w 716749"/>
                  <a:gd name="connsiteY3" fmla="*/ 569637 h 871362"/>
                  <a:gd name="connsiteX4" fmla="*/ 511216 w 716749"/>
                  <a:gd name="connsiteY4" fmla="*/ 570724 h 871362"/>
                  <a:gd name="connsiteX5" fmla="*/ 634175 w 716749"/>
                  <a:gd name="connsiteY5" fmla="*/ 619705 h 871362"/>
                  <a:gd name="connsiteX6" fmla="*/ 633245 w 716749"/>
                  <a:gd name="connsiteY6" fmla="*/ 620073 h 871362"/>
                  <a:gd name="connsiteX7" fmla="*/ 707810 w 716749"/>
                  <a:gd name="connsiteY7" fmla="*/ 666146 h 871362"/>
                  <a:gd name="connsiteX8" fmla="*/ 644614 w 716749"/>
                  <a:gd name="connsiteY8" fmla="*/ 863319 h 871362"/>
                  <a:gd name="connsiteX9" fmla="*/ 605858 w 716749"/>
                  <a:gd name="connsiteY9" fmla="*/ 805091 h 871362"/>
                  <a:gd name="connsiteX10" fmla="*/ 609361 w 716749"/>
                  <a:gd name="connsiteY10" fmla="*/ 866051 h 871362"/>
                  <a:gd name="connsiteX11" fmla="*/ 197152 w 716749"/>
                  <a:gd name="connsiteY11" fmla="*/ 871278 h 871362"/>
                  <a:gd name="connsiteX12" fmla="*/ 197125 w 716749"/>
                  <a:gd name="connsiteY12" fmla="*/ 871362 h 871362"/>
                  <a:gd name="connsiteX13" fmla="*/ 196057 w 716749"/>
                  <a:gd name="connsiteY13" fmla="*/ 871299 h 871362"/>
                  <a:gd name="connsiteX14" fmla="*/ 192768 w 716749"/>
                  <a:gd name="connsiteY14" fmla="*/ 871362 h 871362"/>
                  <a:gd name="connsiteX15" fmla="*/ 192433 w 716749"/>
                  <a:gd name="connsiteY15" fmla="*/ 871084 h 871362"/>
                  <a:gd name="connsiteX16" fmla="*/ 107388 w 716749"/>
                  <a:gd name="connsiteY16" fmla="*/ 866051 h 871362"/>
                  <a:gd name="connsiteX17" fmla="*/ 115653 w 716749"/>
                  <a:gd name="connsiteY17" fmla="*/ 802709 h 871362"/>
                  <a:gd name="connsiteX18" fmla="*/ 72135 w 716749"/>
                  <a:gd name="connsiteY18" fmla="*/ 863319 h 871362"/>
                  <a:gd name="connsiteX19" fmla="*/ 8939 w 716749"/>
                  <a:gd name="connsiteY19" fmla="*/ 666146 h 871362"/>
                  <a:gd name="connsiteX20" fmla="*/ 126514 w 716749"/>
                  <a:gd name="connsiteY20" fmla="*/ 602728 h 871362"/>
                  <a:gd name="connsiteX21" fmla="*/ 189649 w 716749"/>
                  <a:gd name="connsiteY21" fmla="*/ 578809 h 871362"/>
                  <a:gd name="connsiteX22" fmla="*/ 348432 w 716749"/>
                  <a:gd name="connsiteY22" fmla="*/ 647569 h 871362"/>
                  <a:gd name="connsiteX23" fmla="*/ 434280 w 716749"/>
                  <a:gd name="connsiteY23" fmla="*/ 621574 h 871362"/>
                  <a:gd name="connsiteX24" fmla="*/ 433343 w 716749"/>
                  <a:gd name="connsiteY24" fmla="*/ 617114 h 871362"/>
                  <a:gd name="connsiteX25" fmla="*/ 447663 w 716749"/>
                  <a:gd name="connsiteY25" fmla="*/ 603030 h 871362"/>
                  <a:gd name="connsiteX26" fmla="*/ 353281 w 716749"/>
                  <a:gd name="connsiteY26" fmla="*/ 622524 h 871362"/>
                  <a:gd name="connsiteX27" fmla="*/ 228840 w 716749"/>
                  <a:gd name="connsiteY27" fmla="*/ 558317 h 871362"/>
                  <a:gd name="connsiteX28" fmla="*/ 257122 w 716749"/>
                  <a:gd name="connsiteY28" fmla="*/ 499120 h 871362"/>
                  <a:gd name="connsiteX29" fmla="*/ 349093 w 716749"/>
                  <a:gd name="connsiteY29" fmla="*/ 167 h 871362"/>
                  <a:gd name="connsiteX30" fmla="*/ 475948 w 716749"/>
                  <a:gd name="connsiteY30" fmla="*/ 42250 h 871362"/>
                  <a:gd name="connsiteX31" fmla="*/ 523135 w 716749"/>
                  <a:gd name="connsiteY31" fmla="*/ 125796 h 871362"/>
                  <a:gd name="connsiteX32" fmla="*/ 517697 w 716749"/>
                  <a:gd name="connsiteY32" fmla="*/ 186030 h 871362"/>
                  <a:gd name="connsiteX33" fmla="*/ 504770 w 716749"/>
                  <a:gd name="connsiteY33" fmla="*/ 213819 h 871362"/>
                  <a:gd name="connsiteX34" fmla="*/ 504770 w 716749"/>
                  <a:gd name="connsiteY34" fmla="*/ 254364 h 871362"/>
                  <a:gd name="connsiteX35" fmla="*/ 523353 w 716749"/>
                  <a:gd name="connsiteY35" fmla="*/ 269398 h 871362"/>
                  <a:gd name="connsiteX36" fmla="*/ 503558 w 716749"/>
                  <a:gd name="connsiteY36" fmla="*/ 358232 h 871362"/>
                  <a:gd name="connsiteX37" fmla="*/ 492246 w 716749"/>
                  <a:gd name="connsiteY37" fmla="*/ 365977 h 871362"/>
                  <a:gd name="connsiteX38" fmla="*/ 444576 w 716749"/>
                  <a:gd name="connsiteY38" fmla="*/ 473034 h 871362"/>
                  <a:gd name="connsiteX39" fmla="*/ 356911 w 716749"/>
                  <a:gd name="connsiteY39" fmla="*/ 522690 h 871362"/>
                  <a:gd name="connsiteX40" fmla="*/ 262783 w 716749"/>
                  <a:gd name="connsiteY40" fmla="*/ 460734 h 871362"/>
                  <a:gd name="connsiteX41" fmla="*/ 221576 w 716749"/>
                  <a:gd name="connsiteY41" fmla="*/ 361421 h 871362"/>
                  <a:gd name="connsiteX42" fmla="*/ 188449 w 716749"/>
                  <a:gd name="connsiteY42" fmla="*/ 283520 h 871362"/>
                  <a:gd name="connsiteX43" fmla="*/ 201376 w 716749"/>
                  <a:gd name="connsiteY43" fmla="*/ 261653 h 871362"/>
                  <a:gd name="connsiteX44" fmla="*/ 173905 w 716749"/>
                  <a:gd name="connsiteY44" fmla="*/ 181930 h 871362"/>
                  <a:gd name="connsiteX45" fmla="*/ 283790 w 716749"/>
                  <a:gd name="connsiteY45" fmla="*/ 17472 h 871362"/>
                  <a:gd name="connsiteX46" fmla="*/ 349093 w 716749"/>
                  <a:gd name="connsiteY46" fmla="*/ 167 h 871362"/>
                  <a:gd name="connsiteX0" fmla="*/ 257122 w 716749"/>
                  <a:gd name="connsiteY0" fmla="*/ 499120 h 871362"/>
                  <a:gd name="connsiteX1" fmla="*/ 356917 w 716749"/>
                  <a:gd name="connsiteY1" fmla="*/ 556496 h 871362"/>
                  <a:gd name="connsiteX2" fmla="*/ 472065 w 716749"/>
                  <a:gd name="connsiteY2" fmla="*/ 500486 h 871362"/>
                  <a:gd name="connsiteX3" fmla="*/ 509922 w 716749"/>
                  <a:gd name="connsiteY3" fmla="*/ 569637 h 871362"/>
                  <a:gd name="connsiteX4" fmla="*/ 511216 w 716749"/>
                  <a:gd name="connsiteY4" fmla="*/ 570724 h 871362"/>
                  <a:gd name="connsiteX5" fmla="*/ 634175 w 716749"/>
                  <a:gd name="connsiteY5" fmla="*/ 619705 h 871362"/>
                  <a:gd name="connsiteX6" fmla="*/ 633245 w 716749"/>
                  <a:gd name="connsiteY6" fmla="*/ 620073 h 871362"/>
                  <a:gd name="connsiteX7" fmla="*/ 707810 w 716749"/>
                  <a:gd name="connsiteY7" fmla="*/ 666146 h 871362"/>
                  <a:gd name="connsiteX8" fmla="*/ 644614 w 716749"/>
                  <a:gd name="connsiteY8" fmla="*/ 863319 h 871362"/>
                  <a:gd name="connsiteX9" fmla="*/ 605858 w 716749"/>
                  <a:gd name="connsiteY9" fmla="*/ 805091 h 871362"/>
                  <a:gd name="connsiteX10" fmla="*/ 609361 w 716749"/>
                  <a:gd name="connsiteY10" fmla="*/ 866051 h 871362"/>
                  <a:gd name="connsiteX11" fmla="*/ 197152 w 716749"/>
                  <a:gd name="connsiteY11" fmla="*/ 871278 h 871362"/>
                  <a:gd name="connsiteX12" fmla="*/ 197125 w 716749"/>
                  <a:gd name="connsiteY12" fmla="*/ 871362 h 871362"/>
                  <a:gd name="connsiteX13" fmla="*/ 196057 w 716749"/>
                  <a:gd name="connsiteY13" fmla="*/ 871299 h 871362"/>
                  <a:gd name="connsiteX14" fmla="*/ 192768 w 716749"/>
                  <a:gd name="connsiteY14" fmla="*/ 871362 h 871362"/>
                  <a:gd name="connsiteX15" fmla="*/ 192433 w 716749"/>
                  <a:gd name="connsiteY15" fmla="*/ 871084 h 871362"/>
                  <a:gd name="connsiteX16" fmla="*/ 107388 w 716749"/>
                  <a:gd name="connsiteY16" fmla="*/ 866051 h 871362"/>
                  <a:gd name="connsiteX17" fmla="*/ 115653 w 716749"/>
                  <a:gd name="connsiteY17" fmla="*/ 802709 h 871362"/>
                  <a:gd name="connsiteX18" fmla="*/ 72135 w 716749"/>
                  <a:gd name="connsiteY18" fmla="*/ 863319 h 871362"/>
                  <a:gd name="connsiteX19" fmla="*/ 8939 w 716749"/>
                  <a:gd name="connsiteY19" fmla="*/ 666146 h 871362"/>
                  <a:gd name="connsiteX20" fmla="*/ 126514 w 716749"/>
                  <a:gd name="connsiteY20" fmla="*/ 602728 h 871362"/>
                  <a:gd name="connsiteX21" fmla="*/ 189649 w 716749"/>
                  <a:gd name="connsiteY21" fmla="*/ 578809 h 871362"/>
                  <a:gd name="connsiteX22" fmla="*/ 348432 w 716749"/>
                  <a:gd name="connsiteY22" fmla="*/ 647569 h 871362"/>
                  <a:gd name="connsiteX23" fmla="*/ 434280 w 716749"/>
                  <a:gd name="connsiteY23" fmla="*/ 621574 h 871362"/>
                  <a:gd name="connsiteX24" fmla="*/ 447663 w 716749"/>
                  <a:gd name="connsiteY24" fmla="*/ 603030 h 871362"/>
                  <a:gd name="connsiteX25" fmla="*/ 353281 w 716749"/>
                  <a:gd name="connsiteY25" fmla="*/ 622524 h 871362"/>
                  <a:gd name="connsiteX26" fmla="*/ 228840 w 716749"/>
                  <a:gd name="connsiteY26" fmla="*/ 558317 h 871362"/>
                  <a:gd name="connsiteX27" fmla="*/ 257122 w 716749"/>
                  <a:gd name="connsiteY27" fmla="*/ 499120 h 871362"/>
                  <a:gd name="connsiteX28" fmla="*/ 349093 w 716749"/>
                  <a:gd name="connsiteY28" fmla="*/ 167 h 871362"/>
                  <a:gd name="connsiteX29" fmla="*/ 475948 w 716749"/>
                  <a:gd name="connsiteY29" fmla="*/ 42250 h 871362"/>
                  <a:gd name="connsiteX30" fmla="*/ 523135 w 716749"/>
                  <a:gd name="connsiteY30" fmla="*/ 125796 h 871362"/>
                  <a:gd name="connsiteX31" fmla="*/ 517697 w 716749"/>
                  <a:gd name="connsiteY31" fmla="*/ 186030 h 871362"/>
                  <a:gd name="connsiteX32" fmla="*/ 504770 w 716749"/>
                  <a:gd name="connsiteY32" fmla="*/ 213819 h 871362"/>
                  <a:gd name="connsiteX33" fmla="*/ 504770 w 716749"/>
                  <a:gd name="connsiteY33" fmla="*/ 254364 h 871362"/>
                  <a:gd name="connsiteX34" fmla="*/ 523353 w 716749"/>
                  <a:gd name="connsiteY34" fmla="*/ 269398 h 871362"/>
                  <a:gd name="connsiteX35" fmla="*/ 503558 w 716749"/>
                  <a:gd name="connsiteY35" fmla="*/ 358232 h 871362"/>
                  <a:gd name="connsiteX36" fmla="*/ 492246 w 716749"/>
                  <a:gd name="connsiteY36" fmla="*/ 365977 h 871362"/>
                  <a:gd name="connsiteX37" fmla="*/ 444576 w 716749"/>
                  <a:gd name="connsiteY37" fmla="*/ 473034 h 871362"/>
                  <a:gd name="connsiteX38" fmla="*/ 356911 w 716749"/>
                  <a:gd name="connsiteY38" fmla="*/ 522690 h 871362"/>
                  <a:gd name="connsiteX39" fmla="*/ 262783 w 716749"/>
                  <a:gd name="connsiteY39" fmla="*/ 460734 h 871362"/>
                  <a:gd name="connsiteX40" fmla="*/ 221576 w 716749"/>
                  <a:gd name="connsiteY40" fmla="*/ 361421 h 871362"/>
                  <a:gd name="connsiteX41" fmla="*/ 188449 w 716749"/>
                  <a:gd name="connsiteY41" fmla="*/ 283520 h 871362"/>
                  <a:gd name="connsiteX42" fmla="*/ 201376 w 716749"/>
                  <a:gd name="connsiteY42" fmla="*/ 261653 h 871362"/>
                  <a:gd name="connsiteX43" fmla="*/ 173905 w 716749"/>
                  <a:gd name="connsiteY43" fmla="*/ 181930 h 871362"/>
                  <a:gd name="connsiteX44" fmla="*/ 283790 w 716749"/>
                  <a:gd name="connsiteY44" fmla="*/ 17472 h 871362"/>
                  <a:gd name="connsiteX45" fmla="*/ 349093 w 716749"/>
                  <a:gd name="connsiteY45" fmla="*/ 167 h 87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16749" h="871362">
                    <a:moveTo>
                      <a:pt x="257122" y="499120"/>
                    </a:moveTo>
                    <a:cubicBezTo>
                      <a:pt x="264799" y="497298"/>
                      <a:pt x="329443" y="557407"/>
                      <a:pt x="356917" y="556496"/>
                    </a:cubicBezTo>
                    <a:cubicBezTo>
                      <a:pt x="430854" y="553308"/>
                      <a:pt x="464793" y="497754"/>
                      <a:pt x="472065" y="500486"/>
                    </a:cubicBezTo>
                    <a:cubicBezTo>
                      <a:pt x="479560" y="502709"/>
                      <a:pt x="493602" y="563094"/>
                      <a:pt x="509922" y="569637"/>
                    </a:cubicBezTo>
                    <a:lnTo>
                      <a:pt x="511216" y="570724"/>
                    </a:lnTo>
                    <a:cubicBezTo>
                      <a:pt x="537268" y="577651"/>
                      <a:pt x="593709" y="598027"/>
                      <a:pt x="634175" y="619705"/>
                    </a:cubicBezTo>
                    <a:lnTo>
                      <a:pt x="633245" y="620073"/>
                    </a:lnTo>
                    <a:cubicBezTo>
                      <a:pt x="666648" y="634645"/>
                      <a:pt x="699453" y="652545"/>
                      <a:pt x="707810" y="666146"/>
                    </a:cubicBezTo>
                    <a:cubicBezTo>
                      <a:pt x="725866" y="695289"/>
                      <a:pt x="721997" y="769969"/>
                      <a:pt x="644614" y="863319"/>
                    </a:cubicBezTo>
                    <a:cubicBezTo>
                      <a:pt x="636445" y="809586"/>
                      <a:pt x="615745" y="811011"/>
                      <a:pt x="605858" y="805091"/>
                    </a:cubicBezTo>
                    <a:cubicBezTo>
                      <a:pt x="618755" y="831047"/>
                      <a:pt x="608931" y="836453"/>
                      <a:pt x="609361" y="866051"/>
                    </a:cubicBezTo>
                    <a:cubicBezTo>
                      <a:pt x="578994" y="868349"/>
                      <a:pt x="246530" y="870038"/>
                      <a:pt x="197152" y="871278"/>
                    </a:cubicBezTo>
                    <a:cubicBezTo>
                      <a:pt x="197145" y="871307"/>
                      <a:pt x="197135" y="871334"/>
                      <a:pt x="197125" y="871362"/>
                    </a:cubicBezTo>
                    <a:lnTo>
                      <a:pt x="196057" y="871299"/>
                    </a:lnTo>
                    <a:lnTo>
                      <a:pt x="192768" y="871362"/>
                    </a:lnTo>
                    <a:cubicBezTo>
                      <a:pt x="192638" y="871303"/>
                      <a:pt x="192508" y="871243"/>
                      <a:pt x="192433" y="871084"/>
                    </a:cubicBezTo>
                    <a:cubicBezTo>
                      <a:pt x="165787" y="869971"/>
                      <a:pt x="137155" y="868303"/>
                      <a:pt x="107388" y="866051"/>
                    </a:cubicBezTo>
                    <a:cubicBezTo>
                      <a:pt x="107817" y="836453"/>
                      <a:pt x="102756" y="828665"/>
                      <a:pt x="115653" y="802709"/>
                    </a:cubicBezTo>
                    <a:cubicBezTo>
                      <a:pt x="105766" y="808629"/>
                      <a:pt x="80304" y="809586"/>
                      <a:pt x="72135" y="863319"/>
                    </a:cubicBezTo>
                    <a:cubicBezTo>
                      <a:pt x="-5248" y="769969"/>
                      <a:pt x="-9117" y="695289"/>
                      <a:pt x="8939" y="666146"/>
                    </a:cubicBezTo>
                    <a:cubicBezTo>
                      <a:pt x="21048" y="646437"/>
                      <a:pt x="84495" y="617701"/>
                      <a:pt x="126514" y="602728"/>
                    </a:cubicBezTo>
                    <a:lnTo>
                      <a:pt x="189649" y="578809"/>
                    </a:lnTo>
                    <a:cubicBezTo>
                      <a:pt x="199346" y="580630"/>
                      <a:pt x="259142" y="648935"/>
                      <a:pt x="348432" y="647569"/>
                    </a:cubicBezTo>
                    <a:cubicBezTo>
                      <a:pt x="392274" y="646882"/>
                      <a:pt x="418782" y="634129"/>
                      <a:pt x="434280" y="621574"/>
                    </a:cubicBezTo>
                    <a:lnTo>
                      <a:pt x="447663" y="603030"/>
                    </a:lnTo>
                    <a:cubicBezTo>
                      <a:pt x="437487" y="611334"/>
                      <a:pt x="411701" y="623772"/>
                      <a:pt x="353281" y="622524"/>
                    </a:cubicBezTo>
                    <a:cubicBezTo>
                      <a:pt x="293081" y="621613"/>
                      <a:pt x="230052" y="568791"/>
                      <a:pt x="228840" y="558317"/>
                    </a:cubicBezTo>
                    <a:cubicBezTo>
                      <a:pt x="227628" y="547388"/>
                      <a:pt x="249042" y="500486"/>
                      <a:pt x="257122" y="499120"/>
                    </a:cubicBezTo>
                    <a:close/>
                    <a:moveTo>
                      <a:pt x="349093" y="167"/>
                    </a:moveTo>
                    <a:cubicBezTo>
                      <a:pt x="388971" y="2218"/>
                      <a:pt x="446942" y="21312"/>
                      <a:pt x="475948" y="42250"/>
                    </a:cubicBezTo>
                    <a:cubicBezTo>
                      <a:pt x="504955" y="63189"/>
                      <a:pt x="524347" y="113952"/>
                      <a:pt x="523135" y="125796"/>
                    </a:cubicBezTo>
                    <a:cubicBezTo>
                      <a:pt x="521923" y="137186"/>
                      <a:pt x="520758" y="171360"/>
                      <a:pt x="517697" y="186030"/>
                    </a:cubicBezTo>
                    <a:cubicBezTo>
                      <a:pt x="514637" y="200701"/>
                      <a:pt x="506925" y="202430"/>
                      <a:pt x="504770" y="213819"/>
                    </a:cubicBezTo>
                    <a:cubicBezTo>
                      <a:pt x="509213" y="224750"/>
                      <a:pt x="504772" y="254352"/>
                      <a:pt x="504770" y="254364"/>
                    </a:cubicBezTo>
                    <a:cubicBezTo>
                      <a:pt x="504801" y="254367"/>
                      <a:pt x="523353" y="255742"/>
                      <a:pt x="523353" y="269398"/>
                    </a:cubicBezTo>
                    <a:cubicBezTo>
                      <a:pt x="523353" y="283062"/>
                      <a:pt x="503565" y="358204"/>
                      <a:pt x="503558" y="358232"/>
                    </a:cubicBezTo>
                    <a:cubicBezTo>
                      <a:pt x="503542" y="358258"/>
                      <a:pt x="498297" y="367342"/>
                      <a:pt x="492246" y="365977"/>
                    </a:cubicBezTo>
                    <a:cubicBezTo>
                      <a:pt x="485783" y="421555"/>
                      <a:pt x="463563" y="456178"/>
                      <a:pt x="444576" y="473034"/>
                    </a:cubicBezTo>
                    <a:cubicBezTo>
                      <a:pt x="425993" y="489434"/>
                      <a:pt x="382766" y="522690"/>
                      <a:pt x="356911" y="522690"/>
                    </a:cubicBezTo>
                    <a:cubicBezTo>
                      <a:pt x="331056" y="522690"/>
                      <a:pt x="267630" y="469845"/>
                      <a:pt x="262783" y="460734"/>
                    </a:cubicBezTo>
                    <a:cubicBezTo>
                      <a:pt x="257531" y="451623"/>
                      <a:pt x="222788" y="411077"/>
                      <a:pt x="221576" y="361421"/>
                    </a:cubicBezTo>
                    <a:cubicBezTo>
                      <a:pt x="204608" y="360054"/>
                      <a:pt x="194913" y="309943"/>
                      <a:pt x="188449" y="283520"/>
                    </a:cubicBezTo>
                    <a:cubicBezTo>
                      <a:pt x="183199" y="261207"/>
                      <a:pt x="201363" y="261653"/>
                      <a:pt x="201376" y="261653"/>
                    </a:cubicBezTo>
                    <a:cubicBezTo>
                      <a:pt x="201357" y="261601"/>
                      <a:pt x="175925" y="191494"/>
                      <a:pt x="173905" y="181930"/>
                    </a:cubicBezTo>
                    <a:cubicBezTo>
                      <a:pt x="172289" y="172819"/>
                      <a:pt x="155322" y="11550"/>
                      <a:pt x="283790" y="17472"/>
                    </a:cubicBezTo>
                    <a:cubicBezTo>
                      <a:pt x="302575" y="4488"/>
                      <a:pt x="325167" y="-1064"/>
                      <a:pt x="349093" y="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balanced" dir="t">
                  <a:rot lat="0" lon="0" rev="13800000"/>
                </a:lightRig>
              </a:scene3d>
              <a:sp3d extrusionH="12700" prstMaterial="plastic">
                <a:contourClr>
                  <a:schemeClr val="accent2"/>
                </a:contourClr>
              </a:sp3d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96919" fontAlgn="base">
                  <a:lnSpc>
                    <a:spcPct val="7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3557725" y="2941389"/>
              <a:ext cx="914400" cy="914400"/>
              <a:chOff x="3557725" y="2941389"/>
              <a:chExt cx="914400" cy="914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557725" y="2941389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90090" y="2973754"/>
                <a:ext cx="849670" cy="849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10"/>
              <p:cNvGrpSpPr/>
              <p:nvPr>
                <p:custDataLst>
                  <p:tags r:id="rId1"/>
                </p:custDataLst>
              </p:nvPr>
            </p:nvGrpSpPr>
            <p:grpSpPr>
              <a:xfrm>
                <a:off x="3717626" y="3163581"/>
                <a:ext cx="594598" cy="470017"/>
                <a:chOff x="548273" y="242936"/>
                <a:chExt cx="929428" cy="734695"/>
              </a:xfrm>
              <a:solidFill>
                <a:schemeClr val="bg2"/>
              </a:solidFill>
            </p:grpSpPr>
            <p:sp>
              <p:nvSpPr>
                <p:cNvPr id="113" name="Freeform 112"/>
                <p:cNvSpPr/>
                <p:nvPr/>
              </p:nvSpPr>
              <p:spPr>
                <a:xfrm flipH="1">
                  <a:off x="548273" y="242936"/>
                  <a:ext cx="726673" cy="734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01" h="862013">
                      <a:moveTo>
                        <a:pt x="339688" y="551599"/>
                      </a:moveTo>
                      <a:cubicBezTo>
                        <a:pt x="336200" y="550660"/>
                        <a:pt x="332712" y="552270"/>
                        <a:pt x="329224" y="555624"/>
                      </a:cubicBezTo>
                      <a:lnTo>
                        <a:pt x="318760" y="571723"/>
                      </a:lnTo>
                      <a:cubicBezTo>
                        <a:pt x="317687" y="576955"/>
                        <a:pt x="320907" y="582723"/>
                        <a:pt x="322785" y="587017"/>
                      </a:cubicBezTo>
                      <a:cubicBezTo>
                        <a:pt x="324663" y="591310"/>
                        <a:pt x="331370" y="593322"/>
                        <a:pt x="330029" y="597481"/>
                      </a:cubicBezTo>
                      <a:cubicBezTo>
                        <a:pt x="328687" y="601641"/>
                        <a:pt x="318894" y="606739"/>
                        <a:pt x="314735" y="611971"/>
                      </a:cubicBezTo>
                      <a:cubicBezTo>
                        <a:pt x="310576" y="617202"/>
                        <a:pt x="308563" y="620288"/>
                        <a:pt x="303465" y="629679"/>
                      </a:cubicBezTo>
                      <a:cubicBezTo>
                        <a:pt x="298368" y="639070"/>
                        <a:pt x="292062" y="654230"/>
                        <a:pt x="284147" y="668317"/>
                      </a:cubicBezTo>
                      <a:cubicBezTo>
                        <a:pt x="276232" y="682403"/>
                        <a:pt x="261340" y="698637"/>
                        <a:pt x="255974" y="714199"/>
                      </a:cubicBezTo>
                      <a:cubicBezTo>
                        <a:pt x="250607" y="729762"/>
                        <a:pt x="252754" y="745727"/>
                        <a:pt x="251949" y="761691"/>
                      </a:cubicBezTo>
                      <a:cubicBezTo>
                        <a:pt x="251144" y="777656"/>
                        <a:pt x="252351" y="796036"/>
                        <a:pt x="251143" y="809989"/>
                      </a:cubicBezTo>
                      <a:cubicBezTo>
                        <a:pt x="249937" y="823941"/>
                        <a:pt x="245778" y="837357"/>
                        <a:pt x="244705" y="845406"/>
                      </a:cubicBezTo>
                      <a:cubicBezTo>
                        <a:pt x="243631" y="853456"/>
                        <a:pt x="243095" y="855603"/>
                        <a:pt x="244705" y="858286"/>
                      </a:cubicBezTo>
                      <a:cubicBezTo>
                        <a:pt x="245509" y="859627"/>
                        <a:pt x="245945" y="860298"/>
                        <a:pt x="247169" y="860701"/>
                      </a:cubicBezTo>
                      <a:lnTo>
                        <a:pt x="254364" y="861506"/>
                      </a:lnTo>
                      <a:cubicBezTo>
                        <a:pt x="262279" y="862042"/>
                        <a:pt x="277305" y="862310"/>
                        <a:pt x="292196" y="861506"/>
                      </a:cubicBezTo>
                      <a:cubicBezTo>
                        <a:pt x="307088" y="860701"/>
                        <a:pt x="333115" y="857749"/>
                        <a:pt x="343713" y="856676"/>
                      </a:cubicBezTo>
                      <a:cubicBezTo>
                        <a:pt x="343747" y="856684"/>
                        <a:pt x="352708" y="858681"/>
                        <a:pt x="355787" y="855066"/>
                      </a:cubicBezTo>
                      <a:cubicBezTo>
                        <a:pt x="358873" y="851443"/>
                        <a:pt x="361288" y="845675"/>
                        <a:pt x="362227" y="834943"/>
                      </a:cubicBezTo>
                      <a:cubicBezTo>
                        <a:pt x="363166" y="824210"/>
                        <a:pt x="363568" y="808110"/>
                        <a:pt x="361422" y="790670"/>
                      </a:cubicBezTo>
                      <a:cubicBezTo>
                        <a:pt x="359275" y="773229"/>
                        <a:pt x="352299" y="754313"/>
                        <a:pt x="349348" y="730298"/>
                      </a:cubicBezTo>
                      <a:cubicBezTo>
                        <a:pt x="346396" y="706284"/>
                        <a:pt x="344786" y="666439"/>
                        <a:pt x="343713" y="646584"/>
                      </a:cubicBezTo>
                      <a:cubicBezTo>
                        <a:pt x="342640" y="626728"/>
                        <a:pt x="342505" y="619886"/>
                        <a:pt x="342908" y="611166"/>
                      </a:cubicBezTo>
                      <a:cubicBezTo>
                        <a:pt x="343310" y="602446"/>
                        <a:pt x="343713" y="600299"/>
                        <a:pt x="346128" y="594262"/>
                      </a:cubicBezTo>
                      <a:cubicBezTo>
                        <a:pt x="348543" y="588224"/>
                        <a:pt x="356727" y="580443"/>
                        <a:pt x="357397" y="574942"/>
                      </a:cubicBezTo>
                      <a:cubicBezTo>
                        <a:pt x="358068" y="569442"/>
                        <a:pt x="353104" y="565149"/>
                        <a:pt x="350153" y="561258"/>
                      </a:cubicBezTo>
                      <a:close/>
                      <a:moveTo>
                        <a:pt x="287206" y="507649"/>
                      </a:moveTo>
                      <a:cubicBezTo>
                        <a:pt x="299226" y="561742"/>
                        <a:pt x="284201" y="574621"/>
                        <a:pt x="274326" y="617123"/>
                      </a:cubicBezTo>
                      <a:cubicBezTo>
                        <a:pt x="272445" y="626330"/>
                        <a:pt x="270907" y="639718"/>
                        <a:pt x="269556" y="655910"/>
                      </a:cubicBezTo>
                      <a:cubicBezTo>
                        <a:pt x="284442" y="632717"/>
                        <a:pt x="299146" y="601494"/>
                        <a:pt x="316184" y="596515"/>
                      </a:cubicBezTo>
                      <a:cubicBezTo>
                        <a:pt x="314038" y="589217"/>
                        <a:pt x="305451" y="583528"/>
                        <a:pt x="306524" y="574621"/>
                      </a:cubicBezTo>
                      <a:cubicBezTo>
                        <a:pt x="307147" y="563679"/>
                        <a:pt x="314405" y="554950"/>
                        <a:pt x="319949" y="545622"/>
                      </a:cubicBezTo>
                      <a:cubicBezTo>
                        <a:pt x="307786" y="539695"/>
                        <a:pt x="298568" y="525281"/>
                        <a:pt x="287206" y="507649"/>
                      </a:cubicBezTo>
                      <a:close/>
                      <a:moveTo>
                        <a:pt x="264023" y="488330"/>
                      </a:moveTo>
                      <a:cubicBezTo>
                        <a:pt x="251143" y="497345"/>
                        <a:pt x="249856" y="517952"/>
                        <a:pt x="240841" y="523104"/>
                      </a:cubicBezTo>
                      <a:cubicBezTo>
                        <a:pt x="177304" y="542852"/>
                        <a:pt x="103463" y="578055"/>
                        <a:pt x="46365" y="613259"/>
                      </a:cubicBezTo>
                      <a:cubicBezTo>
                        <a:pt x="17601" y="630002"/>
                        <a:pt x="12021" y="649320"/>
                        <a:pt x="6440" y="682806"/>
                      </a:cubicBezTo>
                      <a:lnTo>
                        <a:pt x="0" y="793568"/>
                      </a:lnTo>
                      <a:cubicBezTo>
                        <a:pt x="60532" y="849807"/>
                        <a:pt x="154551" y="840362"/>
                        <a:pt x="230537" y="859252"/>
                      </a:cubicBezTo>
                      <a:cubicBezTo>
                        <a:pt x="242128" y="755359"/>
                        <a:pt x="233113" y="597374"/>
                        <a:pt x="265311" y="542422"/>
                      </a:cubicBezTo>
                      <a:close/>
                      <a:moveTo>
                        <a:pt x="473953" y="438101"/>
                      </a:moveTo>
                      <a:cubicBezTo>
                        <a:pt x="449999" y="476765"/>
                        <a:pt x="395188" y="525303"/>
                        <a:pt x="351750" y="542487"/>
                      </a:cubicBezTo>
                      <a:cubicBezTo>
                        <a:pt x="364570" y="553524"/>
                        <a:pt x="369815" y="566569"/>
                        <a:pt x="371564" y="577519"/>
                      </a:cubicBezTo>
                      <a:cubicBezTo>
                        <a:pt x="371510" y="588305"/>
                        <a:pt x="363407" y="591042"/>
                        <a:pt x="359329" y="597803"/>
                      </a:cubicBezTo>
                      <a:cubicBezTo>
                        <a:pt x="364928" y="652187"/>
                        <a:pt x="355161" y="701683"/>
                        <a:pt x="373271" y="759858"/>
                      </a:cubicBezTo>
                      <a:cubicBezTo>
                        <a:pt x="382583" y="726860"/>
                        <a:pt x="394118" y="694072"/>
                        <a:pt x="406981" y="659624"/>
                      </a:cubicBezTo>
                      <a:cubicBezTo>
                        <a:pt x="434458" y="598661"/>
                        <a:pt x="476100" y="510653"/>
                        <a:pt x="473953" y="438101"/>
                      </a:cubicBezTo>
                      <a:close/>
                      <a:moveTo>
                        <a:pt x="444331" y="425221"/>
                      </a:moveTo>
                      <a:cubicBezTo>
                        <a:pt x="417365" y="457420"/>
                        <a:pt x="365446" y="490423"/>
                        <a:pt x="342908" y="490423"/>
                      </a:cubicBezTo>
                      <a:cubicBezTo>
                        <a:pt x="312722" y="489752"/>
                        <a:pt x="309100" y="473787"/>
                        <a:pt x="292196" y="465469"/>
                      </a:cubicBezTo>
                      <a:cubicBezTo>
                        <a:pt x="308026" y="468152"/>
                        <a:pt x="323455" y="474056"/>
                        <a:pt x="339687" y="473519"/>
                      </a:cubicBezTo>
                      <a:cubicBezTo>
                        <a:pt x="376180" y="473116"/>
                        <a:pt x="416695" y="446955"/>
                        <a:pt x="444331" y="425221"/>
                      </a:cubicBezTo>
                      <a:close/>
                      <a:moveTo>
                        <a:pt x="488121" y="409767"/>
                      </a:moveTo>
                      <a:cubicBezTo>
                        <a:pt x="533198" y="465576"/>
                        <a:pt x="410846" y="692681"/>
                        <a:pt x="376072" y="855388"/>
                      </a:cubicBezTo>
                      <a:cubicBezTo>
                        <a:pt x="489409" y="838216"/>
                        <a:pt x="600169" y="850665"/>
                        <a:pt x="716082" y="803871"/>
                      </a:cubicBezTo>
                      <a:cubicBezTo>
                        <a:pt x="761588" y="800437"/>
                        <a:pt x="808382" y="816321"/>
                        <a:pt x="852601" y="793568"/>
                      </a:cubicBezTo>
                      <a:cubicBezTo>
                        <a:pt x="845303" y="743338"/>
                        <a:pt x="867627" y="646745"/>
                        <a:pt x="772750" y="588788"/>
                      </a:cubicBezTo>
                      <a:cubicBezTo>
                        <a:pt x="729391" y="552726"/>
                        <a:pt x="648681" y="519241"/>
                        <a:pt x="565395" y="492193"/>
                      </a:cubicBezTo>
                      <a:cubicBezTo>
                        <a:pt x="534486" y="468582"/>
                        <a:pt x="515167" y="433379"/>
                        <a:pt x="488121" y="409767"/>
                      </a:cubicBezTo>
                      <a:close/>
                      <a:moveTo>
                        <a:pt x="314467" y="207"/>
                      </a:moveTo>
                      <a:cubicBezTo>
                        <a:pt x="302302" y="922"/>
                        <a:pt x="297652" y="4142"/>
                        <a:pt x="285488" y="8794"/>
                      </a:cubicBezTo>
                      <a:cubicBezTo>
                        <a:pt x="273325" y="13444"/>
                        <a:pt x="253826" y="20241"/>
                        <a:pt x="241485" y="28112"/>
                      </a:cubicBezTo>
                      <a:cubicBezTo>
                        <a:pt x="229142" y="35983"/>
                        <a:pt x="220377" y="43853"/>
                        <a:pt x="211433" y="56017"/>
                      </a:cubicBezTo>
                      <a:cubicBezTo>
                        <a:pt x="202489" y="68180"/>
                        <a:pt x="193724" y="87320"/>
                        <a:pt x="187821" y="101095"/>
                      </a:cubicBezTo>
                      <a:cubicBezTo>
                        <a:pt x="181919" y="114868"/>
                        <a:pt x="176194" y="121665"/>
                        <a:pt x="176015" y="138658"/>
                      </a:cubicBezTo>
                      <a:cubicBezTo>
                        <a:pt x="175837" y="155652"/>
                        <a:pt x="182813" y="191249"/>
                        <a:pt x="186748" y="203055"/>
                      </a:cubicBezTo>
                      <a:lnTo>
                        <a:pt x="187520" y="204007"/>
                      </a:lnTo>
                      <a:lnTo>
                        <a:pt x="191027" y="223887"/>
                      </a:lnTo>
                      <a:cubicBezTo>
                        <a:pt x="185407" y="222374"/>
                        <a:pt x="182724" y="232570"/>
                        <a:pt x="184333" y="241693"/>
                      </a:cubicBezTo>
                      <a:cubicBezTo>
                        <a:pt x="185943" y="250815"/>
                        <a:pt x="196139" y="265841"/>
                        <a:pt x="198822" y="277111"/>
                      </a:cubicBezTo>
                      <a:cubicBezTo>
                        <a:pt x="201505" y="288380"/>
                        <a:pt x="200298" y="299113"/>
                        <a:pt x="200432" y="309308"/>
                      </a:cubicBezTo>
                      <a:cubicBezTo>
                        <a:pt x="200566" y="319505"/>
                        <a:pt x="198285" y="331579"/>
                        <a:pt x="199627" y="338286"/>
                      </a:cubicBezTo>
                      <a:cubicBezTo>
                        <a:pt x="200969" y="344995"/>
                        <a:pt x="205128" y="346739"/>
                        <a:pt x="208482" y="349556"/>
                      </a:cubicBezTo>
                      <a:cubicBezTo>
                        <a:pt x="211836" y="352373"/>
                        <a:pt x="218275" y="343385"/>
                        <a:pt x="219751" y="355191"/>
                      </a:cubicBezTo>
                      <a:cubicBezTo>
                        <a:pt x="221227" y="366997"/>
                        <a:pt x="229008" y="395036"/>
                        <a:pt x="236655" y="410733"/>
                      </a:cubicBezTo>
                      <a:cubicBezTo>
                        <a:pt x="244301" y="426429"/>
                        <a:pt x="259999" y="439845"/>
                        <a:pt x="265633" y="449370"/>
                      </a:cubicBezTo>
                      <a:cubicBezTo>
                        <a:pt x="271268" y="458895"/>
                        <a:pt x="266438" y="460372"/>
                        <a:pt x="270463" y="467884"/>
                      </a:cubicBezTo>
                      <a:cubicBezTo>
                        <a:pt x="274487" y="475397"/>
                        <a:pt x="281330" y="484118"/>
                        <a:pt x="289781" y="494447"/>
                      </a:cubicBezTo>
                      <a:cubicBezTo>
                        <a:pt x="298233" y="504778"/>
                        <a:pt x="311246" y="524097"/>
                        <a:pt x="321175" y="529866"/>
                      </a:cubicBezTo>
                      <a:cubicBezTo>
                        <a:pt x="331102" y="535634"/>
                        <a:pt x="333383" y="536305"/>
                        <a:pt x="349348" y="529061"/>
                      </a:cubicBezTo>
                      <a:cubicBezTo>
                        <a:pt x="365312" y="521816"/>
                        <a:pt x="399657" y="499680"/>
                        <a:pt x="416963" y="486398"/>
                      </a:cubicBezTo>
                      <a:cubicBezTo>
                        <a:pt x="434270" y="473116"/>
                        <a:pt x="444331" y="459298"/>
                        <a:pt x="453186" y="449370"/>
                      </a:cubicBezTo>
                      <a:cubicBezTo>
                        <a:pt x="462041" y="439443"/>
                        <a:pt x="466601" y="434746"/>
                        <a:pt x="470089" y="426831"/>
                      </a:cubicBezTo>
                      <a:cubicBezTo>
                        <a:pt x="473577" y="418917"/>
                        <a:pt x="471968" y="409526"/>
                        <a:pt x="474115" y="401878"/>
                      </a:cubicBezTo>
                      <a:cubicBezTo>
                        <a:pt x="476261" y="394231"/>
                        <a:pt x="480688" y="390341"/>
                        <a:pt x="482969" y="380949"/>
                      </a:cubicBezTo>
                      <a:cubicBezTo>
                        <a:pt x="485249" y="371558"/>
                        <a:pt x="484847" y="352373"/>
                        <a:pt x="487799" y="345532"/>
                      </a:cubicBezTo>
                      <a:cubicBezTo>
                        <a:pt x="490750" y="338689"/>
                        <a:pt x="496788" y="343787"/>
                        <a:pt x="500678" y="339897"/>
                      </a:cubicBezTo>
                      <a:cubicBezTo>
                        <a:pt x="504569" y="336006"/>
                        <a:pt x="508996" y="331177"/>
                        <a:pt x="511142" y="322188"/>
                      </a:cubicBezTo>
                      <a:cubicBezTo>
                        <a:pt x="513289" y="313199"/>
                        <a:pt x="511947" y="299515"/>
                        <a:pt x="513557" y="285965"/>
                      </a:cubicBezTo>
                      <a:cubicBezTo>
                        <a:pt x="515167" y="272415"/>
                        <a:pt x="520131" y="252425"/>
                        <a:pt x="520801" y="240888"/>
                      </a:cubicBezTo>
                      <a:cubicBezTo>
                        <a:pt x="521473" y="229350"/>
                        <a:pt x="520131" y="222508"/>
                        <a:pt x="517582" y="216739"/>
                      </a:cubicBezTo>
                      <a:lnTo>
                        <a:pt x="505508" y="206274"/>
                      </a:lnTo>
                      <a:cubicBezTo>
                        <a:pt x="501482" y="205872"/>
                        <a:pt x="496788" y="209897"/>
                        <a:pt x="493433" y="214324"/>
                      </a:cubicBezTo>
                      <a:cubicBezTo>
                        <a:pt x="490893" y="217677"/>
                        <a:pt x="489661" y="229032"/>
                        <a:pt x="487525" y="232413"/>
                      </a:cubicBezTo>
                      <a:lnTo>
                        <a:pt x="486770" y="223363"/>
                      </a:lnTo>
                      <a:lnTo>
                        <a:pt x="488165" y="195462"/>
                      </a:lnTo>
                      <a:lnTo>
                        <a:pt x="490482" y="198762"/>
                      </a:lnTo>
                      <a:cubicBezTo>
                        <a:pt x="492986" y="200550"/>
                        <a:pt x="494238" y="195185"/>
                        <a:pt x="496921" y="194469"/>
                      </a:cubicBezTo>
                      <a:cubicBezTo>
                        <a:pt x="499604" y="193754"/>
                        <a:pt x="503002" y="193217"/>
                        <a:pt x="506581" y="194469"/>
                      </a:cubicBezTo>
                      <a:cubicBezTo>
                        <a:pt x="510158" y="195721"/>
                        <a:pt x="516419" y="202876"/>
                        <a:pt x="518386" y="201981"/>
                      </a:cubicBezTo>
                      <a:cubicBezTo>
                        <a:pt x="519370" y="201534"/>
                        <a:pt x="519370" y="200774"/>
                        <a:pt x="519124" y="198896"/>
                      </a:cubicBezTo>
                      <a:lnTo>
                        <a:pt x="518386" y="189102"/>
                      </a:lnTo>
                      <a:cubicBezTo>
                        <a:pt x="518391" y="189053"/>
                        <a:pt x="521603" y="159753"/>
                        <a:pt x="518386" y="142952"/>
                      </a:cubicBezTo>
                      <a:cubicBezTo>
                        <a:pt x="515167" y="126137"/>
                        <a:pt x="506760" y="103778"/>
                        <a:pt x="499068" y="88215"/>
                      </a:cubicBezTo>
                      <a:cubicBezTo>
                        <a:pt x="491376" y="72652"/>
                        <a:pt x="479213" y="57627"/>
                        <a:pt x="472236" y="49577"/>
                      </a:cubicBezTo>
                      <a:cubicBezTo>
                        <a:pt x="465260" y="41528"/>
                        <a:pt x="466154" y="44211"/>
                        <a:pt x="457210" y="39918"/>
                      </a:cubicBezTo>
                      <a:cubicBezTo>
                        <a:pt x="448266" y="35625"/>
                        <a:pt x="435030" y="29722"/>
                        <a:pt x="418572" y="23818"/>
                      </a:cubicBezTo>
                      <a:cubicBezTo>
                        <a:pt x="402117" y="17916"/>
                        <a:pt x="375821" y="8435"/>
                        <a:pt x="358470" y="4500"/>
                      </a:cubicBezTo>
                      <a:cubicBezTo>
                        <a:pt x="341118" y="564"/>
                        <a:pt x="326630" y="-509"/>
                        <a:pt x="314467" y="207"/>
                      </a:cubicBezTo>
                      <a:close/>
                    </a:path>
                  </a:pathLst>
                </a:custGeom>
                <a:solidFill>
                  <a:srgbClr val="F7964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 flipH="1">
                  <a:off x="948720" y="434383"/>
                  <a:ext cx="528981" cy="37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981" h="370467">
                      <a:moveTo>
                        <a:pt x="451085" y="307596"/>
                      </a:moveTo>
                      <a:cubicBezTo>
                        <a:pt x="452957" y="310795"/>
                        <a:pt x="455440" y="313689"/>
                        <a:pt x="456403" y="316963"/>
                      </a:cubicBezTo>
                      <a:cubicBezTo>
                        <a:pt x="452160" y="318202"/>
                        <a:pt x="448088" y="321352"/>
                        <a:pt x="444298" y="325834"/>
                      </a:cubicBezTo>
                      <a:lnTo>
                        <a:pt x="462290" y="323879"/>
                      </a:lnTo>
                      <a:cubicBezTo>
                        <a:pt x="465073" y="321684"/>
                        <a:pt x="467609" y="319627"/>
                        <a:pt x="468203" y="317786"/>
                      </a:cubicBezTo>
                      <a:cubicBezTo>
                        <a:pt x="469068" y="315105"/>
                        <a:pt x="466008" y="313471"/>
                        <a:pt x="463999" y="311022"/>
                      </a:cubicBezTo>
                      <a:lnTo>
                        <a:pt x="459469" y="315049"/>
                      </a:lnTo>
                      <a:cubicBezTo>
                        <a:pt x="454622" y="315049"/>
                        <a:pt x="450578" y="311990"/>
                        <a:pt x="451085" y="307596"/>
                      </a:cubicBezTo>
                      <a:close/>
                      <a:moveTo>
                        <a:pt x="433324" y="290548"/>
                      </a:moveTo>
                      <a:lnTo>
                        <a:pt x="404046" y="293435"/>
                      </a:lnTo>
                      <a:cubicBezTo>
                        <a:pt x="400887" y="304269"/>
                        <a:pt x="398536" y="316944"/>
                        <a:pt x="397227" y="330951"/>
                      </a:cubicBezTo>
                      <a:lnTo>
                        <a:pt x="422543" y="328199"/>
                      </a:lnTo>
                      <a:cubicBezTo>
                        <a:pt x="426314" y="313076"/>
                        <a:pt x="430864" y="302407"/>
                        <a:pt x="433324" y="290548"/>
                      </a:cubicBezTo>
                      <a:close/>
                      <a:moveTo>
                        <a:pt x="463999" y="287524"/>
                      </a:moveTo>
                      <a:lnTo>
                        <a:pt x="451238" y="288782"/>
                      </a:lnTo>
                      <a:lnTo>
                        <a:pt x="448170" y="298302"/>
                      </a:lnTo>
                      <a:cubicBezTo>
                        <a:pt x="447840" y="301044"/>
                        <a:pt x="448583" y="303427"/>
                        <a:pt x="450371" y="305321"/>
                      </a:cubicBezTo>
                      <a:lnTo>
                        <a:pt x="459063" y="297596"/>
                      </a:lnTo>
                      <a:lnTo>
                        <a:pt x="458599" y="295832"/>
                      </a:lnTo>
                      <a:close/>
                      <a:moveTo>
                        <a:pt x="497385" y="284232"/>
                      </a:moveTo>
                      <a:lnTo>
                        <a:pt x="483891" y="285562"/>
                      </a:lnTo>
                      <a:lnTo>
                        <a:pt x="485355" y="286913"/>
                      </a:lnTo>
                      <a:cubicBezTo>
                        <a:pt x="487506" y="289749"/>
                        <a:pt x="490912" y="292836"/>
                        <a:pt x="490561" y="296748"/>
                      </a:cubicBezTo>
                      <a:lnTo>
                        <a:pt x="496954" y="302430"/>
                      </a:lnTo>
                      <a:cubicBezTo>
                        <a:pt x="496954" y="307350"/>
                        <a:pt x="492468" y="311338"/>
                        <a:pt x="486933" y="311338"/>
                      </a:cubicBezTo>
                      <a:cubicBezTo>
                        <a:pt x="486277" y="311338"/>
                        <a:pt x="485635" y="311281"/>
                        <a:pt x="485245" y="309836"/>
                      </a:cubicBezTo>
                      <a:lnTo>
                        <a:pt x="481924" y="315042"/>
                      </a:lnTo>
                      <a:cubicBezTo>
                        <a:pt x="480800" y="317853"/>
                        <a:pt x="480187" y="319675"/>
                        <a:pt x="479856" y="321969"/>
                      </a:cubicBezTo>
                      <a:lnTo>
                        <a:pt x="493246" y="320514"/>
                      </a:lnTo>
                      <a:lnTo>
                        <a:pt x="493176" y="318060"/>
                      </a:lnTo>
                      <a:cubicBezTo>
                        <a:pt x="496651" y="312298"/>
                        <a:pt x="503558" y="309965"/>
                        <a:pt x="503604" y="300772"/>
                      </a:cubicBezTo>
                      <a:cubicBezTo>
                        <a:pt x="502770" y="295553"/>
                        <a:pt x="501004" y="289775"/>
                        <a:pt x="497385" y="284232"/>
                      </a:cubicBezTo>
                      <a:close/>
                      <a:moveTo>
                        <a:pt x="528061" y="232900"/>
                      </a:moveTo>
                      <a:cubicBezTo>
                        <a:pt x="522952" y="236828"/>
                        <a:pt x="517190" y="240616"/>
                        <a:pt x="511471" y="244126"/>
                      </a:cubicBezTo>
                      <a:lnTo>
                        <a:pt x="512527" y="257178"/>
                      </a:lnTo>
                      <a:cubicBezTo>
                        <a:pt x="518238" y="253932"/>
                        <a:pt x="523827" y="250068"/>
                        <a:pt x="528981" y="245441"/>
                      </a:cubicBezTo>
                      <a:close/>
                      <a:moveTo>
                        <a:pt x="525452" y="197324"/>
                      </a:moveTo>
                      <a:cubicBezTo>
                        <a:pt x="519959" y="200430"/>
                        <a:pt x="514244" y="203082"/>
                        <a:pt x="508293" y="204806"/>
                      </a:cubicBezTo>
                      <a:lnTo>
                        <a:pt x="509153" y="215446"/>
                      </a:lnTo>
                      <a:cubicBezTo>
                        <a:pt x="514873" y="212940"/>
                        <a:pt x="520556" y="209445"/>
                        <a:pt x="526038" y="205316"/>
                      </a:cubicBezTo>
                      <a:close/>
                      <a:moveTo>
                        <a:pt x="274642" y="12201"/>
                      </a:moveTo>
                      <a:cubicBezTo>
                        <a:pt x="277717" y="12201"/>
                        <a:pt x="280209" y="13530"/>
                        <a:pt x="280209" y="15170"/>
                      </a:cubicBezTo>
                      <a:lnTo>
                        <a:pt x="274642" y="18139"/>
                      </a:lnTo>
                      <a:cubicBezTo>
                        <a:pt x="271568" y="18139"/>
                        <a:pt x="269075" y="16810"/>
                        <a:pt x="269075" y="15170"/>
                      </a:cubicBezTo>
                      <a:close/>
                      <a:moveTo>
                        <a:pt x="348864" y="75"/>
                      </a:moveTo>
                      <a:lnTo>
                        <a:pt x="4300" y="22305"/>
                      </a:lnTo>
                      <a:lnTo>
                        <a:pt x="4370" y="23132"/>
                      </a:lnTo>
                      <a:lnTo>
                        <a:pt x="0" y="31886"/>
                      </a:lnTo>
                      <a:lnTo>
                        <a:pt x="26722" y="361984"/>
                      </a:lnTo>
                      <a:lnTo>
                        <a:pt x="33582" y="369346"/>
                      </a:lnTo>
                      <a:lnTo>
                        <a:pt x="33676" y="370467"/>
                      </a:lnTo>
                      <a:lnTo>
                        <a:pt x="205795" y="351758"/>
                      </a:lnTo>
                      <a:lnTo>
                        <a:pt x="226436" y="331234"/>
                      </a:lnTo>
                      <a:cubicBezTo>
                        <a:pt x="240655" y="322467"/>
                        <a:pt x="256093" y="313700"/>
                        <a:pt x="272761" y="306380"/>
                      </a:cubicBezTo>
                      <a:lnTo>
                        <a:pt x="53145" y="328034"/>
                      </a:lnTo>
                      <a:lnTo>
                        <a:pt x="26061" y="36851"/>
                      </a:lnTo>
                      <a:lnTo>
                        <a:pt x="345487" y="18157"/>
                      </a:lnTo>
                      <a:lnTo>
                        <a:pt x="344026" y="14547"/>
                      </a:lnTo>
                      <a:cubicBezTo>
                        <a:pt x="342738" y="7245"/>
                        <a:pt x="344677" y="-864"/>
                        <a:pt x="348864" y="75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099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 flipH="1">
                  <a:off x="904259" y="727425"/>
                  <a:ext cx="544975" cy="154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975" h="154852">
                      <a:moveTo>
                        <a:pt x="377271" y="116722"/>
                      </a:moveTo>
                      <a:lnTo>
                        <a:pt x="364677" y="118463"/>
                      </a:lnTo>
                      <a:lnTo>
                        <a:pt x="364004" y="134350"/>
                      </a:lnTo>
                      <a:lnTo>
                        <a:pt x="377055" y="132591"/>
                      </a:lnTo>
                      <a:lnTo>
                        <a:pt x="377119" y="128764"/>
                      </a:lnTo>
                      <a:cubicBezTo>
                        <a:pt x="377321" y="124747"/>
                        <a:pt x="377304" y="120730"/>
                        <a:pt x="377271" y="116722"/>
                      </a:cubicBezTo>
                      <a:close/>
                      <a:moveTo>
                        <a:pt x="377343" y="111017"/>
                      </a:moveTo>
                      <a:lnTo>
                        <a:pt x="364935" y="112370"/>
                      </a:lnTo>
                      <a:lnTo>
                        <a:pt x="364737" y="117050"/>
                      </a:lnTo>
                      <a:lnTo>
                        <a:pt x="377290" y="115214"/>
                      </a:lnTo>
                      <a:close/>
                      <a:moveTo>
                        <a:pt x="475378" y="103159"/>
                      </a:moveTo>
                      <a:lnTo>
                        <a:pt x="460766" y="105179"/>
                      </a:lnTo>
                      <a:lnTo>
                        <a:pt x="463908" y="120888"/>
                      </a:lnTo>
                      <a:lnTo>
                        <a:pt x="478743" y="118889"/>
                      </a:lnTo>
                      <a:close/>
                      <a:moveTo>
                        <a:pt x="515701" y="97584"/>
                      </a:moveTo>
                      <a:lnTo>
                        <a:pt x="489253" y="101241"/>
                      </a:lnTo>
                      <a:lnTo>
                        <a:pt x="483534" y="118243"/>
                      </a:lnTo>
                      <a:lnTo>
                        <a:pt x="510680" y="114585"/>
                      </a:lnTo>
                      <a:close/>
                      <a:moveTo>
                        <a:pt x="64168" y="91474"/>
                      </a:moveTo>
                      <a:lnTo>
                        <a:pt x="102581" y="110959"/>
                      </a:lnTo>
                      <a:lnTo>
                        <a:pt x="103138" y="122093"/>
                      </a:lnTo>
                      <a:lnTo>
                        <a:pt x="65282" y="104278"/>
                      </a:lnTo>
                      <a:close/>
                      <a:moveTo>
                        <a:pt x="381285" y="86970"/>
                      </a:moveTo>
                      <a:lnTo>
                        <a:pt x="365919" y="89166"/>
                      </a:lnTo>
                      <a:lnTo>
                        <a:pt x="365764" y="92825"/>
                      </a:lnTo>
                      <a:lnTo>
                        <a:pt x="372844" y="91845"/>
                      </a:lnTo>
                      <a:lnTo>
                        <a:pt x="379471" y="95121"/>
                      </a:lnTo>
                      <a:lnTo>
                        <a:pt x="379922" y="92258"/>
                      </a:lnTo>
                      <a:lnTo>
                        <a:pt x="378708" y="91622"/>
                      </a:lnTo>
                      <a:lnTo>
                        <a:pt x="380052" y="91436"/>
                      </a:lnTo>
                      <a:lnTo>
                        <a:pt x="380549" y="88287"/>
                      </a:lnTo>
                      <a:cubicBezTo>
                        <a:pt x="380710" y="87820"/>
                        <a:pt x="380881" y="87353"/>
                        <a:pt x="381285" y="86970"/>
                      </a:cubicBezTo>
                      <a:close/>
                      <a:moveTo>
                        <a:pt x="34106" y="74773"/>
                      </a:moveTo>
                      <a:lnTo>
                        <a:pt x="37446" y="81453"/>
                      </a:lnTo>
                      <a:cubicBezTo>
                        <a:pt x="37446" y="85143"/>
                        <a:pt x="35951" y="88134"/>
                        <a:pt x="34106" y="88134"/>
                      </a:cubicBezTo>
                      <a:lnTo>
                        <a:pt x="30766" y="81453"/>
                      </a:lnTo>
                      <a:cubicBezTo>
                        <a:pt x="30766" y="77764"/>
                        <a:pt x="32261" y="74773"/>
                        <a:pt x="34106" y="74773"/>
                      </a:cubicBezTo>
                      <a:close/>
                      <a:moveTo>
                        <a:pt x="471701" y="74054"/>
                      </a:moveTo>
                      <a:lnTo>
                        <a:pt x="458023" y="76008"/>
                      </a:lnTo>
                      <a:lnTo>
                        <a:pt x="459873" y="98822"/>
                      </a:lnTo>
                      <a:lnTo>
                        <a:pt x="463327" y="100530"/>
                      </a:lnTo>
                      <a:lnTo>
                        <a:pt x="460045" y="100941"/>
                      </a:lnTo>
                      <a:lnTo>
                        <a:pt x="460132" y="102008"/>
                      </a:lnTo>
                      <a:cubicBezTo>
                        <a:pt x="460176" y="102365"/>
                        <a:pt x="460221" y="102721"/>
                        <a:pt x="460343" y="103066"/>
                      </a:cubicBezTo>
                      <a:lnTo>
                        <a:pt x="474902" y="100936"/>
                      </a:lnTo>
                      <a:cubicBezTo>
                        <a:pt x="472713" y="91885"/>
                        <a:pt x="471792" y="82926"/>
                        <a:pt x="471701" y="74054"/>
                      </a:cubicBezTo>
                      <a:close/>
                      <a:moveTo>
                        <a:pt x="167278" y="71734"/>
                      </a:moveTo>
                      <a:lnTo>
                        <a:pt x="151268" y="73489"/>
                      </a:lnTo>
                      <a:lnTo>
                        <a:pt x="166855" y="78997"/>
                      </a:lnTo>
                      <a:close/>
                      <a:moveTo>
                        <a:pt x="18518" y="66979"/>
                      </a:moveTo>
                      <a:lnTo>
                        <a:pt x="21859" y="73659"/>
                      </a:lnTo>
                      <a:cubicBezTo>
                        <a:pt x="21859" y="77349"/>
                        <a:pt x="20363" y="80340"/>
                        <a:pt x="18518" y="80340"/>
                      </a:cubicBezTo>
                      <a:lnTo>
                        <a:pt x="15178" y="73659"/>
                      </a:lnTo>
                      <a:cubicBezTo>
                        <a:pt x="15178" y="69970"/>
                        <a:pt x="16674" y="66979"/>
                        <a:pt x="18518" y="66979"/>
                      </a:cubicBezTo>
                      <a:close/>
                      <a:moveTo>
                        <a:pt x="526949" y="66161"/>
                      </a:moveTo>
                      <a:lnTo>
                        <a:pt x="499743" y="70048"/>
                      </a:lnTo>
                      <a:lnTo>
                        <a:pt x="490103" y="98713"/>
                      </a:lnTo>
                      <a:lnTo>
                        <a:pt x="516682" y="94826"/>
                      </a:lnTo>
                      <a:close/>
                      <a:moveTo>
                        <a:pt x="396030" y="61878"/>
                      </a:moveTo>
                      <a:lnTo>
                        <a:pt x="366899" y="66050"/>
                      </a:lnTo>
                      <a:lnTo>
                        <a:pt x="366000" y="87257"/>
                      </a:lnTo>
                      <a:lnTo>
                        <a:pt x="382321" y="85117"/>
                      </a:lnTo>
                      <a:cubicBezTo>
                        <a:pt x="385234" y="77241"/>
                        <a:pt x="390892" y="69440"/>
                        <a:pt x="396030" y="61878"/>
                      </a:cubicBezTo>
                      <a:close/>
                      <a:moveTo>
                        <a:pt x="169112" y="57009"/>
                      </a:moveTo>
                      <a:lnTo>
                        <a:pt x="119610" y="62301"/>
                      </a:lnTo>
                      <a:lnTo>
                        <a:pt x="150592" y="73250"/>
                      </a:lnTo>
                      <a:lnTo>
                        <a:pt x="167307" y="71231"/>
                      </a:lnTo>
                      <a:lnTo>
                        <a:pt x="167871" y="61531"/>
                      </a:lnTo>
                      <a:cubicBezTo>
                        <a:pt x="168133" y="59961"/>
                        <a:pt x="168394" y="58427"/>
                        <a:pt x="169112" y="57009"/>
                      </a:cubicBezTo>
                      <a:close/>
                      <a:moveTo>
                        <a:pt x="406391" y="45522"/>
                      </a:moveTo>
                      <a:lnTo>
                        <a:pt x="368190" y="49710"/>
                      </a:lnTo>
                      <a:cubicBezTo>
                        <a:pt x="367463" y="54686"/>
                        <a:pt x="367176" y="59755"/>
                        <a:pt x="366948" y="64875"/>
                      </a:cubicBezTo>
                      <a:lnTo>
                        <a:pt x="396633" y="60980"/>
                      </a:lnTo>
                      <a:lnTo>
                        <a:pt x="404561" y="49182"/>
                      </a:lnTo>
                      <a:cubicBezTo>
                        <a:pt x="405229" y="47993"/>
                        <a:pt x="405883" y="46795"/>
                        <a:pt x="406391" y="45522"/>
                      </a:cubicBezTo>
                      <a:close/>
                      <a:moveTo>
                        <a:pt x="455863" y="40834"/>
                      </a:moveTo>
                      <a:lnTo>
                        <a:pt x="456507" y="53126"/>
                      </a:lnTo>
                      <a:lnTo>
                        <a:pt x="464070" y="52133"/>
                      </a:lnTo>
                      <a:lnTo>
                        <a:pt x="456512" y="53216"/>
                      </a:lnTo>
                      <a:cubicBezTo>
                        <a:pt x="456848" y="60268"/>
                        <a:pt x="457273" y="67826"/>
                        <a:pt x="457957" y="75200"/>
                      </a:cubicBezTo>
                      <a:lnTo>
                        <a:pt x="471659" y="73404"/>
                      </a:lnTo>
                      <a:cubicBezTo>
                        <a:pt x="470667" y="64400"/>
                        <a:pt x="470512" y="55487"/>
                        <a:pt x="470286" y="46603"/>
                      </a:cubicBezTo>
                      <a:close/>
                      <a:moveTo>
                        <a:pt x="175876" y="32368"/>
                      </a:moveTo>
                      <a:lnTo>
                        <a:pt x="2927" y="51469"/>
                      </a:lnTo>
                      <a:lnTo>
                        <a:pt x="1928" y="50946"/>
                      </a:lnTo>
                      <a:cubicBezTo>
                        <a:pt x="258" y="57404"/>
                        <a:pt x="-1412" y="63861"/>
                        <a:pt x="1928" y="80340"/>
                      </a:cubicBezTo>
                      <a:cubicBezTo>
                        <a:pt x="48317" y="101404"/>
                        <a:pt x="129724" y="141216"/>
                        <a:pt x="162445" y="154852"/>
                      </a:cubicBezTo>
                      <a:lnTo>
                        <a:pt x="163897" y="129884"/>
                      </a:lnTo>
                      <a:lnTo>
                        <a:pt x="2931" y="51948"/>
                      </a:lnTo>
                      <a:lnTo>
                        <a:pt x="20745" y="55288"/>
                      </a:lnTo>
                      <a:lnTo>
                        <a:pt x="151015" y="43041"/>
                      </a:lnTo>
                      <a:lnTo>
                        <a:pt x="28539" y="58628"/>
                      </a:lnTo>
                      <a:lnTo>
                        <a:pt x="163929" y="129332"/>
                      </a:lnTo>
                      <a:lnTo>
                        <a:pt x="165063" y="109826"/>
                      </a:lnTo>
                      <a:lnTo>
                        <a:pt x="103472" y="81231"/>
                      </a:lnTo>
                      <a:lnTo>
                        <a:pt x="165320" y="105401"/>
                      </a:lnTo>
                      <a:lnTo>
                        <a:pt x="166089" y="92174"/>
                      </a:lnTo>
                      <a:lnTo>
                        <a:pt x="164190" y="91474"/>
                      </a:lnTo>
                      <a:lnTo>
                        <a:pt x="166145" y="91218"/>
                      </a:lnTo>
                      <a:lnTo>
                        <a:pt x="166721" y="81314"/>
                      </a:lnTo>
                      <a:lnTo>
                        <a:pt x="148102" y="73836"/>
                      </a:lnTo>
                      <a:lnTo>
                        <a:pt x="122623" y="76629"/>
                      </a:lnTo>
                      <a:lnTo>
                        <a:pt x="147556" y="73617"/>
                      </a:lnTo>
                      <a:lnTo>
                        <a:pt x="119431" y="62320"/>
                      </a:lnTo>
                      <a:lnTo>
                        <a:pt x="75859" y="66979"/>
                      </a:lnTo>
                      <a:lnTo>
                        <a:pt x="118531" y="61959"/>
                      </a:lnTo>
                      <a:lnTo>
                        <a:pt x="117724" y="61635"/>
                      </a:lnTo>
                      <a:lnTo>
                        <a:pt x="118613" y="61949"/>
                      </a:lnTo>
                      <a:lnTo>
                        <a:pt x="169396" y="55975"/>
                      </a:lnTo>
                      <a:close/>
                      <a:moveTo>
                        <a:pt x="413724" y="30855"/>
                      </a:moveTo>
                      <a:lnTo>
                        <a:pt x="395715" y="32781"/>
                      </a:lnTo>
                      <a:lnTo>
                        <a:pt x="392125" y="38607"/>
                      </a:lnTo>
                      <a:cubicBezTo>
                        <a:pt x="392283" y="36717"/>
                        <a:pt x="392443" y="34872"/>
                        <a:pt x="392803" y="33092"/>
                      </a:cubicBezTo>
                      <a:lnTo>
                        <a:pt x="369522" y="35581"/>
                      </a:lnTo>
                      <a:lnTo>
                        <a:pt x="368452" y="46931"/>
                      </a:lnTo>
                      <a:lnTo>
                        <a:pt x="408080" y="42144"/>
                      </a:lnTo>
                      <a:close/>
                      <a:moveTo>
                        <a:pt x="515562" y="27627"/>
                      </a:moveTo>
                      <a:lnTo>
                        <a:pt x="509253" y="41773"/>
                      </a:lnTo>
                      <a:cubicBezTo>
                        <a:pt x="507065" y="47630"/>
                        <a:pt x="504923" y="53432"/>
                        <a:pt x="503334" y="59372"/>
                      </a:cubicBezTo>
                      <a:lnTo>
                        <a:pt x="510091" y="62525"/>
                      </a:lnTo>
                      <a:lnTo>
                        <a:pt x="503200" y="59769"/>
                      </a:lnTo>
                      <a:lnTo>
                        <a:pt x="499858" y="69707"/>
                      </a:lnTo>
                      <a:lnTo>
                        <a:pt x="526951" y="66155"/>
                      </a:lnTo>
                      <a:lnTo>
                        <a:pt x="537527" y="36629"/>
                      </a:lnTo>
                      <a:close/>
                      <a:moveTo>
                        <a:pt x="469664" y="24874"/>
                      </a:moveTo>
                      <a:lnTo>
                        <a:pt x="455144" y="26427"/>
                      </a:lnTo>
                      <a:lnTo>
                        <a:pt x="455329" y="30659"/>
                      </a:lnTo>
                      <a:cubicBezTo>
                        <a:pt x="455434" y="32605"/>
                        <a:pt x="455546" y="34777"/>
                        <a:pt x="455668" y="37128"/>
                      </a:cubicBezTo>
                      <a:lnTo>
                        <a:pt x="470209" y="43914"/>
                      </a:lnTo>
                      <a:close/>
                      <a:moveTo>
                        <a:pt x="521942" y="13321"/>
                      </a:moveTo>
                      <a:lnTo>
                        <a:pt x="516864" y="24707"/>
                      </a:lnTo>
                      <a:lnTo>
                        <a:pt x="538355" y="34317"/>
                      </a:lnTo>
                      <a:lnTo>
                        <a:pt x="542525" y="22677"/>
                      </a:lnTo>
                      <a:close/>
                      <a:moveTo>
                        <a:pt x="395880" y="8070"/>
                      </a:moveTo>
                      <a:lnTo>
                        <a:pt x="371865" y="10723"/>
                      </a:lnTo>
                      <a:lnTo>
                        <a:pt x="369822" y="32395"/>
                      </a:lnTo>
                      <a:lnTo>
                        <a:pt x="393228" y="29642"/>
                      </a:lnTo>
                      <a:close/>
                      <a:moveTo>
                        <a:pt x="524710" y="7116"/>
                      </a:moveTo>
                      <a:lnTo>
                        <a:pt x="522212" y="12716"/>
                      </a:lnTo>
                      <a:lnTo>
                        <a:pt x="542971" y="21433"/>
                      </a:lnTo>
                      <a:lnTo>
                        <a:pt x="544975" y="15836"/>
                      </a:lnTo>
                      <a:close/>
                      <a:moveTo>
                        <a:pt x="428211" y="4500"/>
                      </a:moveTo>
                      <a:lnTo>
                        <a:pt x="412275" y="6260"/>
                      </a:lnTo>
                      <a:cubicBezTo>
                        <a:pt x="407357" y="13170"/>
                        <a:pt x="402663" y="21283"/>
                        <a:pt x="397995" y="29081"/>
                      </a:cubicBezTo>
                      <a:lnTo>
                        <a:pt x="415649" y="27004"/>
                      </a:lnTo>
                      <a:lnTo>
                        <a:pt x="421026" y="16250"/>
                      </a:lnTo>
                      <a:cubicBezTo>
                        <a:pt x="424224" y="10359"/>
                        <a:pt x="425998" y="7379"/>
                        <a:pt x="428211" y="4500"/>
                      </a:cubicBezTo>
                      <a:close/>
                      <a:moveTo>
                        <a:pt x="468951" y="0"/>
                      </a:moveTo>
                      <a:lnTo>
                        <a:pt x="454631" y="1582"/>
                      </a:lnTo>
                      <a:cubicBezTo>
                        <a:pt x="454368" y="7176"/>
                        <a:pt x="454420" y="12207"/>
                        <a:pt x="454967" y="22378"/>
                      </a:cubicBezTo>
                      <a:lnTo>
                        <a:pt x="469543" y="20663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099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" name="Oval 3"/>
            <p:cNvSpPr/>
            <p:nvPr/>
          </p:nvSpPr>
          <p:spPr>
            <a:xfrm>
              <a:off x="1411037" y="2697761"/>
              <a:ext cx="1982448" cy="19824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8" name="Group 20"/>
            <p:cNvGrpSpPr/>
            <p:nvPr/>
          </p:nvGrpSpPr>
          <p:grpSpPr>
            <a:xfrm>
              <a:off x="1927961" y="1616214"/>
              <a:ext cx="914400" cy="914400"/>
              <a:chOff x="1927961" y="1616214"/>
              <a:chExt cx="914400" cy="9144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927961" y="1616214"/>
                <a:ext cx="914400" cy="914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960326" y="1648579"/>
                <a:ext cx="849670" cy="8496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2093291" y="1748449"/>
                <a:ext cx="599650" cy="649930"/>
              </a:xfrm>
              <a:custGeom>
                <a:avLst/>
                <a:gdLst>
                  <a:gd name="connsiteX0" fmla="*/ 1248384 w 1545987"/>
                  <a:gd name="connsiteY0" fmla="*/ 680060 h 1380442"/>
                  <a:gd name="connsiteX1" fmla="*/ 1266759 w 1545987"/>
                  <a:gd name="connsiteY1" fmla="*/ 680503 h 1380442"/>
                  <a:gd name="connsiteX2" fmla="*/ 1545987 w 1545987"/>
                  <a:gd name="connsiteY2" fmla="*/ 840540 h 1380442"/>
                  <a:gd name="connsiteX3" fmla="*/ 1468165 w 1545987"/>
                  <a:gd name="connsiteY3" fmla="*/ 1163702 h 1380442"/>
                  <a:gd name="connsiteX4" fmla="*/ 1362350 w 1545987"/>
                  <a:gd name="connsiteY4" fmla="*/ 1234485 h 1380442"/>
                  <a:gd name="connsiteX5" fmla="*/ 1183296 w 1545987"/>
                  <a:gd name="connsiteY5" fmla="*/ 1313281 h 1380442"/>
                  <a:gd name="connsiteX6" fmla="*/ 1153516 w 1545987"/>
                  <a:gd name="connsiteY6" fmla="*/ 1322119 h 1380442"/>
                  <a:gd name="connsiteX7" fmla="*/ 1273285 w 1545987"/>
                  <a:gd name="connsiteY7" fmla="*/ 824773 h 1380442"/>
                  <a:gd name="connsiteX8" fmla="*/ 1197467 w 1545987"/>
                  <a:gd name="connsiteY8" fmla="*/ 682615 h 1380442"/>
                  <a:gd name="connsiteX9" fmla="*/ 1248384 w 1545987"/>
                  <a:gd name="connsiteY9" fmla="*/ 680060 h 1380442"/>
                  <a:gd name="connsiteX10" fmla="*/ 297604 w 1545987"/>
                  <a:gd name="connsiteY10" fmla="*/ 680060 h 1380442"/>
                  <a:gd name="connsiteX11" fmla="*/ 348520 w 1545987"/>
                  <a:gd name="connsiteY11" fmla="*/ 682615 h 1380442"/>
                  <a:gd name="connsiteX12" fmla="*/ 272702 w 1545987"/>
                  <a:gd name="connsiteY12" fmla="*/ 824773 h 1380442"/>
                  <a:gd name="connsiteX13" fmla="*/ 392472 w 1545987"/>
                  <a:gd name="connsiteY13" fmla="*/ 1322119 h 1380442"/>
                  <a:gd name="connsiteX14" fmla="*/ 362690 w 1545987"/>
                  <a:gd name="connsiteY14" fmla="*/ 1313281 h 1380442"/>
                  <a:gd name="connsiteX15" fmla="*/ 183636 w 1545987"/>
                  <a:gd name="connsiteY15" fmla="*/ 1234485 h 1380442"/>
                  <a:gd name="connsiteX16" fmla="*/ 77823 w 1545987"/>
                  <a:gd name="connsiteY16" fmla="*/ 1163702 h 1380442"/>
                  <a:gd name="connsiteX17" fmla="*/ 0 w 1545987"/>
                  <a:gd name="connsiteY17" fmla="*/ 840540 h 1380442"/>
                  <a:gd name="connsiteX18" fmla="*/ 279228 w 1545987"/>
                  <a:gd name="connsiteY18" fmla="*/ 680503 h 1380442"/>
                  <a:gd name="connsiteX19" fmla="*/ 297604 w 1545987"/>
                  <a:gd name="connsiteY19" fmla="*/ 680060 h 1380442"/>
                  <a:gd name="connsiteX20" fmla="*/ 724591 w 1545987"/>
                  <a:gd name="connsiteY20" fmla="*/ 602071 h 1380442"/>
                  <a:gd name="connsiteX21" fmla="*/ 1211290 w 1545987"/>
                  <a:gd name="connsiteY21" fmla="*/ 824773 h 1380442"/>
                  <a:gd name="connsiteX22" fmla="*/ 1082290 w 1545987"/>
                  <a:gd name="connsiteY22" fmla="*/ 1342887 h 1380442"/>
                  <a:gd name="connsiteX23" fmla="*/ 985431 w 1545987"/>
                  <a:gd name="connsiteY23" fmla="*/ 1363079 h 1380442"/>
                  <a:gd name="connsiteX24" fmla="*/ 772993 w 1545987"/>
                  <a:gd name="connsiteY24" fmla="*/ 1380442 h 1380442"/>
                  <a:gd name="connsiteX25" fmla="*/ 560555 w 1545987"/>
                  <a:gd name="connsiteY25" fmla="*/ 1363079 h 1380442"/>
                  <a:gd name="connsiteX26" fmla="*/ 460646 w 1545987"/>
                  <a:gd name="connsiteY26" fmla="*/ 1342251 h 1380442"/>
                  <a:gd name="connsiteX27" fmla="*/ 336029 w 1545987"/>
                  <a:gd name="connsiteY27" fmla="*/ 824773 h 1380442"/>
                  <a:gd name="connsiteX28" fmla="*/ 724591 w 1545987"/>
                  <a:gd name="connsiteY28" fmla="*/ 602071 h 1380442"/>
                  <a:gd name="connsiteX29" fmla="*/ 1229383 w 1545987"/>
                  <a:gd name="connsiteY29" fmla="*/ 236415 h 1380442"/>
                  <a:gd name="connsiteX30" fmla="*/ 1415011 w 1545987"/>
                  <a:gd name="connsiteY30" fmla="*/ 422043 h 1380442"/>
                  <a:gd name="connsiteX31" fmla="*/ 1229383 w 1545987"/>
                  <a:gd name="connsiteY31" fmla="*/ 607670 h 1380442"/>
                  <a:gd name="connsiteX32" fmla="*/ 1043755 w 1545987"/>
                  <a:gd name="connsiteY32" fmla="*/ 422043 h 1380442"/>
                  <a:gd name="connsiteX33" fmla="*/ 1229383 w 1545987"/>
                  <a:gd name="connsiteY33" fmla="*/ 236415 h 1380442"/>
                  <a:gd name="connsiteX34" fmla="*/ 313412 w 1545987"/>
                  <a:gd name="connsiteY34" fmla="*/ 236415 h 1380442"/>
                  <a:gd name="connsiteX35" fmla="*/ 499040 w 1545987"/>
                  <a:gd name="connsiteY35" fmla="*/ 422043 h 1380442"/>
                  <a:gd name="connsiteX36" fmla="*/ 313412 w 1545987"/>
                  <a:gd name="connsiteY36" fmla="*/ 607670 h 1380442"/>
                  <a:gd name="connsiteX37" fmla="*/ 127785 w 1545987"/>
                  <a:gd name="connsiteY37" fmla="*/ 422043 h 1380442"/>
                  <a:gd name="connsiteX38" fmla="*/ 313412 w 1545987"/>
                  <a:gd name="connsiteY38" fmla="*/ 236415 h 1380442"/>
                  <a:gd name="connsiteX39" fmla="*/ 774618 w 1545987"/>
                  <a:gd name="connsiteY39" fmla="*/ 0 h 1380442"/>
                  <a:gd name="connsiteX40" fmla="*/ 1032619 w 1545987"/>
                  <a:gd name="connsiteY40" fmla="*/ 258001 h 1380442"/>
                  <a:gd name="connsiteX41" fmla="*/ 774618 w 1545987"/>
                  <a:gd name="connsiteY41" fmla="*/ 516002 h 1380442"/>
                  <a:gd name="connsiteX42" fmla="*/ 516617 w 1545987"/>
                  <a:gd name="connsiteY42" fmla="*/ 258001 h 1380442"/>
                  <a:gd name="connsiteX43" fmla="*/ 774618 w 1545987"/>
                  <a:gd name="connsiteY43" fmla="*/ 0 h 138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545987" h="1380442">
                    <a:moveTo>
                      <a:pt x="1248384" y="680060"/>
                    </a:moveTo>
                    <a:cubicBezTo>
                      <a:pt x="1254051" y="680106"/>
                      <a:pt x="1260063" y="680257"/>
                      <a:pt x="1266759" y="680503"/>
                    </a:cubicBezTo>
                    <a:cubicBezTo>
                      <a:pt x="1408131" y="685708"/>
                      <a:pt x="1539588" y="733882"/>
                      <a:pt x="1545987" y="840540"/>
                    </a:cubicBezTo>
                    <a:lnTo>
                      <a:pt x="1468165" y="1163702"/>
                    </a:lnTo>
                    <a:lnTo>
                      <a:pt x="1362350" y="1234485"/>
                    </a:lnTo>
                    <a:cubicBezTo>
                      <a:pt x="1306272" y="1265202"/>
                      <a:pt x="1246352" y="1291658"/>
                      <a:pt x="1183296" y="1313281"/>
                    </a:cubicBezTo>
                    <a:lnTo>
                      <a:pt x="1153516" y="1322119"/>
                    </a:lnTo>
                    <a:lnTo>
                      <a:pt x="1273285" y="824773"/>
                    </a:lnTo>
                    <a:cubicBezTo>
                      <a:pt x="1269652" y="764225"/>
                      <a:pt x="1248366" y="717220"/>
                      <a:pt x="1197467" y="682615"/>
                    </a:cubicBezTo>
                    <a:cubicBezTo>
                      <a:pt x="1217472" y="680709"/>
                      <a:pt x="1231380" y="679919"/>
                      <a:pt x="1248384" y="680060"/>
                    </a:cubicBezTo>
                    <a:close/>
                    <a:moveTo>
                      <a:pt x="297604" y="680060"/>
                    </a:moveTo>
                    <a:cubicBezTo>
                      <a:pt x="314608" y="679919"/>
                      <a:pt x="328515" y="680709"/>
                      <a:pt x="348520" y="682615"/>
                    </a:cubicBezTo>
                    <a:cubicBezTo>
                      <a:pt x="297621" y="717220"/>
                      <a:pt x="276335" y="764225"/>
                      <a:pt x="272702" y="824773"/>
                    </a:cubicBezTo>
                    <a:lnTo>
                      <a:pt x="392472" y="1322119"/>
                    </a:lnTo>
                    <a:lnTo>
                      <a:pt x="362690" y="1313281"/>
                    </a:lnTo>
                    <a:cubicBezTo>
                      <a:pt x="299635" y="1291658"/>
                      <a:pt x="239715" y="1265202"/>
                      <a:pt x="183636" y="1234485"/>
                    </a:cubicBezTo>
                    <a:lnTo>
                      <a:pt x="77823" y="1163702"/>
                    </a:lnTo>
                    <a:lnTo>
                      <a:pt x="0" y="840540"/>
                    </a:lnTo>
                    <a:cubicBezTo>
                      <a:pt x="6400" y="733882"/>
                      <a:pt x="137856" y="685708"/>
                      <a:pt x="279228" y="680503"/>
                    </a:cubicBezTo>
                    <a:cubicBezTo>
                      <a:pt x="285924" y="680257"/>
                      <a:pt x="291936" y="680106"/>
                      <a:pt x="297604" y="680060"/>
                    </a:cubicBezTo>
                    <a:close/>
                    <a:moveTo>
                      <a:pt x="724591" y="602071"/>
                    </a:moveTo>
                    <a:cubicBezTo>
                      <a:pt x="977527" y="592759"/>
                      <a:pt x="1253272" y="682289"/>
                      <a:pt x="1211290" y="824773"/>
                    </a:cubicBezTo>
                    <a:lnTo>
                      <a:pt x="1082290" y="1342887"/>
                    </a:lnTo>
                    <a:lnTo>
                      <a:pt x="985431" y="1363079"/>
                    </a:lnTo>
                    <a:cubicBezTo>
                      <a:pt x="916812" y="1374464"/>
                      <a:pt x="845764" y="1380442"/>
                      <a:pt x="772993" y="1380442"/>
                    </a:cubicBezTo>
                    <a:cubicBezTo>
                      <a:pt x="700223" y="1380442"/>
                      <a:pt x="629175" y="1374464"/>
                      <a:pt x="560555" y="1363079"/>
                    </a:cubicBezTo>
                    <a:lnTo>
                      <a:pt x="460646" y="1342251"/>
                    </a:lnTo>
                    <a:lnTo>
                      <a:pt x="336029" y="824773"/>
                    </a:lnTo>
                    <a:cubicBezTo>
                      <a:pt x="344934" y="676352"/>
                      <a:pt x="527863" y="609315"/>
                      <a:pt x="724591" y="602071"/>
                    </a:cubicBezTo>
                    <a:close/>
                    <a:moveTo>
                      <a:pt x="1229383" y="236415"/>
                    </a:moveTo>
                    <a:cubicBezTo>
                      <a:pt x="1331902" y="236415"/>
                      <a:pt x="1415011" y="319523"/>
                      <a:pt x="1415011" y="422043"/>
                    </a:cubicBezTo>
                    <a:cubicBezTo>
                      <a:pt x="1415011" y="524562"/>
                      <a:pt x="1331902" y="607670"/>
                      <a:pt x="1229383" y="607670"/>
                    </a:cubicBezTo>
                    <a:cubicBezTo>
                      <a:pt x="1126863" y="607670"/>
                      <a:pt x="1043755" y="524562"/>
                      <a:pt x="1043755" y="422043"/>
                    </a:cubicBezTo>
                    <a:cubicBezTo>
                      <a:pt x="1043755" y="319523"/>
                      <a:pt x="1126863" y="236415"/>
                      <a:pt x="1229383" y="236415"/>
                    </a:cubicBezTo>
                    <a:close/>
                    <a:moveTo>
                      <a:pt x="313412" y="236415"/>
                    </a:moveTo>
                    <a:cubicBezTo>
                      <a:pt x="415932" y="236415"/>
                      <a:pt x="499040" y="319523"/>
                      <a:pt x="499040" y="422043"/>
                    </a:cubicBezTo>
                    <a:cubicBezTo>
                      <a:pt x="499040" y="524562"/>
                      <a:pt x="415932" y="607670"/>
                      <a:pt x="313412" y="607670"/>
                    </a:cubicBezTo>
                    <a:cubicBezTo>
                      <a:pt x="210893" y="607670"/>
                      <a:pt x="127785" y="524562"/>
                      <a:pt x="127785" y="422043"/>
                    </a:cubicBezTo>
                    <a:cubicBezTo>
                      <a:pt x="127785" y="319523"/>
                      <a:pt x="210893" y="236415"/>
                      <a:pt x="313412" y="236415"/>
                    </a:cubicBezTo>
                    <a:close/>
                    <a:moveTo>
                      <a:pt x="774618" y="0"/>
                    </a:moveTo>
                    <a:cubicBezTo>
                      <a:pt x="917108" y="0"/>
                      <a:pt x="1032619" y="115511"/>
                      <a:pt x="1032619" y="258001"/>
                    </a:cubicBezTo>
                    <a:cubicBezTo>
                      <a:pt x="1032619" y="400491"/>
                      <a:pt x="917108" y="516002"/>
                      <a:pt x="774618" y="516002"/>
                    </a:cubicBezTo>
                    <a:cubicBezTo>
                      <a:pt x="632128" y="516002"/>
                      <a:pt x="516617" y="400491"/>
                      <a:pt x="516617" y="258001"/>
                    </a:cubicBezTo>
                    <a:cubicBezTo>
                      <a:pt x="516617" y="115511"/>
                      <a:pt x="632128" y="0"/>
                      <a:pt x="7746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23"/>
          <p:cNvGrpSpPr/>
          <p:nvPr/>
        </p:nvGrpSpPr>
        <p:grpSpPr>
          <a:xfrm>
            <a:off x="5278694" y="1231236"/>
            <a:ext cx="3732411" cy="4983797"/>
            <a:chOff x="4928616" y="963041"/>
            <a:chExt cx="3844338" cy="4983798"/>
          </a:xfrm>
        </p:grpSpPr>
        <p:grpSp>
          <p:nvGrpSpPr>
            <p:cNvPr id="20" name="Group 13"/>
            <p:cNvGrpSpPr/>
            <p:nvPr/>
          </p:nvGrpSpPr>
          <p:grpSpPr>
            <a:xfrm>
              <a:off x="4928616" y="963041"/>
              <a:ext cx="3844338" cy="813817"/>
              <a:chOff x="4928616" y="970202"/>
              <a:chExt cx="3844338" cy="759637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Cube 11"/>
              <p:cNvSpPr/>
              <p:nvPr/>
            </p:nvSpPr>
            <p:spPr>
              <a:xfrm>
                <a:off x="4928616" y="970203"/>
                <a:ext cx="707946" cy="759636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36562" y="970202"/>
                <a:ext cx="3136392" cy="5974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Quality Assurance, especially </a:t>
                </a:r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POCTs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1" name="Group 133"/>
            <p:cNvGrpSpPr/>
            <p:nvPr/>
          </p:nvGrpSpPr>
          <p:grpSpPr>
            <a:xfrm>
              <a:off x="4928616" y="1797026"/>
              <a:ext cx="3840734" cy="813819"/>
              <a:chOff x="4928616" y="882335"/>
              <a:chExt cx="3840734" cy="759639"/>
            </a:xfrm>
            <a:solidFill>
              <a:schemeClr val="bg1">
                <a:lumMod val="95000"/>
              </a:schemeClr>
            </a:solidFill>
          </p:grpSpPr>
          <p:sp>
            <p:nvSpPr>
              <p:cNvPr id="135" name="Cube 134"/>
              <p:cNvSpPr/>
              <p:nvPr/>
            </p:nvSpPr>
            <p:spPr>
              <a:xfrm>
                <a:off x="4928616" y="882338"/>
                <a:ext cx="707946" cy="759636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636562" y="882335"/>
                <a:ext cx="3132788" cy="6572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Patient treatment</a:t>
                </a:r>
              </a:p>
            </p:txBody>
          </p:sp>
        </p:grpSp>
        <p:grpSp>
          <p:nvGrpSpPr>
            <p:cNvPr id="22" name="Group 136"/>
            <p:cNvGrpSpPr/>
            <p:nvPr/>
          </p:nvGrpSpPr>
          <p:grpSpPr>
            <a:xfrm>
              <a:off x="4928616" y="2631033"/>
              <a:ext cx="3840479" cy="813816"/>
              <a:chOff x="4928616" y="794474"/>
              <a:chExt cx="3840479" cy="7596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8" name="Cube 137"/>
              <p:cNvSpPr/>
              <p:nvPr/>
            </p:nvSpPr>
            <p:spPr>
              <a:xfrm>
                <a:off x="4928616" y="794474"/>
                <a:ext cx="707946" cy="759636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632703" y="880635"/>
                <a:ext cx="3136392" cy="5974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lvl="0">
                  <a:spcBef>
                    <a:spcPts val="300"/>
                  </a:spcBef>
                </a:pPr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Public health monitoring</a:t>
                </a:r>
              </a:p>
            </p:txBody>
          </p:sp>
        </p:grpSp>
        <p:grpSp>
          <p:nvGrpSpPr>
            <p:cNvPr id="23" name="Group 139"/>
            <p:cNvGrpSpPr/>
            <p:nvPr/>
          </p:nvGrpSpPr>
          <p:grpSpPr>
            <a:xfrm>
              <a:off x="4928616" y="3465036"/>
              <a:ext cx="3840479" cy="813816"/>
              <a:chOff x="4928616" y="706611"/>
              <a:chExt cx="3840479" cy="759636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Cube 140"/>
              <p:cNvSpPr/>
              <p:nvPr/>
            </p:nvSpPr>
            <p:spPr>
              <a:xfrm>
                <a:off x="4928616" y="706611"/>
                <a:ext cx="704088" cy="759636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632703" y="724268"/>
                <a:ext cx="3136392" cy="5974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Outbreak response</a:t>
                </a:r>
              </a:p>
            </p:txBody>
          </p:sp>
        </p:grpSp>
        <p:grpSp>
          <p:nvGrpSpPr>
            <p:cNvPr id="24" name="Group 142"/>
            <p:cNvGrpSpPr/>
            <p:nvPr/>
          </p:nvGrpSpPr>
          <p:grpSpPr>
            <a:xfrm>
              <a:off x="4928616" y="4299026"/>
              <a:ext cx="3844338" cy="813816"/>
              <a:chOff x="4928616" y="618746"/>
              <a:chExt cx="3844338" cy="759636"/>
            </a:xfrm>
            <a:solidFill>
              <a:schemeClr val="bg1">
                <a:lumMod val="95000"/>
              </a:schemeClr>
            </a:solidFill>
          </p:grpSpPr>
          <p:sp>
            <p:nvSpPr>
              <p:cNvPr id="144" name="Cube 143"/>
              <p:cNvSpPr/>
              <p:nvPr/>
            </p:nvSpPr>
            <p:spPr>
              <a:xfrm>
                <a:off x="4928616" y="618746"/>
                <a:ext cx="707946" cy="759636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4"/>
                    </a:solidFill>
                  </a:rPr>
                  <a:t>5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636562" y="655205"/>
                <a:ext cx="3136392" cy="5974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lvl="0">
                  <a:spcBef>
                    <a:spcPts val="100"/>
                  </a:spcBef>
                  <a:spcAft>
                    <a:spcPts val="300"/>
                  </a:spcAft>
                </a:pPr>
                <a:r>
                  <a:rPr lang="en-I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LI(M)S interfacing</a:t>
                </a:r>
              </a:p>
            </p:txBody>
          </p:sp>
        </p:grpSp>
        <p:grpSp>
          <p:nvGrpSpPr>
            <p:cNvPr id="25" name="Group 145"/>
            <p:cNvGrpSpPr/>
            <p:nvPr/>
          </p:nvGrpSpPr>
          <p:grpSpPr>
            <a:xfrm>
              <a:off x="4928616" y="5133023"/>
              <a:ext cx="3844338" cy="813816"/>
              <a:chOff x="4928616" y="530882"/>
              <a:chExt cx="3844338" cy="759636"/>
            </a:xfrm>
            <a:solidFill>
              <a:schemeClr val="bg1">
                <a:lumMod val="95000"/>
              </a:schemeClr>
            </a:solidFill>
          </p:grpSpPr>
          <p:sp>
            <p:nvSpPr>
              <p:cNvPr id="147" name="Cube 146"/>
              <p:cNvSpPr/>
              <p:nvPr/>
            </p:nvSpPr>
            <p:spPr>
              <a:xfrm>
                <a:off x="4928616" y="530882"/>
                <a:ext cx="704088" cy="759636"/>
              </a:xfrm>
              <a:prstGeom prst="cube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6"/>
                    </a:solidFill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636562" y="530882"/>
                <a:ext cx="3136392" cy="5974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Stock management</a:t>
                </a: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</a:t>
                </a:r>
              </a:p>
            </p:txBody>
          </p:sp>
        </p:grpSp>
      </p:grpSp>
      <p:sp>
        <p:nvSpPr>
          <p:cNvPr id="51" name="Cube 50"/>
          <p:cNvSpPr/>
          <p:nvPr/>
        </p:nvSpPr>
        <p:spPr>
          <a:xfrm>
            <a:off x="5278693" y="6141777"/>
            <a:ext cx="683589" cy="640771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66028" y="6154477"/>
            <a:ext cx="3045077" cy="45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Operator performance; Instrument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207" y="5524226"/>
            <a:ext cx="4742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77833"/>
                </a:solidFill>
              </a:rPr>
              <a:t>With connectivity we can turn data into </a:t>
            </a:r>
            <a:r>
              <a:rPr lang="en-US" sz="2000" b="1" i="1" dirty="0">
                <a:solidFill>
                  <a:srgbClr val="F77833"/>
                </a:solidFill>
              </a:rPr>
              <a:t>intelligence </a:t>
            </a:r>
            <a:r>
              <a:rPr lang="en-US" sz="2000" b="1" i="1" dirty="0" smtClean="0">
                <a:solidFill>
                  <a:srgbClr val="F77833"/>
                </a:solidFill>
              </a:rPr>
              <a:t>for real-time surveillance and to improve supply chain management </a:t>
            </a:r>
            <a:r>
              <a:rPr lang="en-US" sz="2000" b="1" i="1" dirty="0" smtClean="0">
                <a:solidFill>
                  <a:srgbClr val="F77833"/>
                </a:solidFill>
              </a:rPr>
              <a:t>and improve </a:t>
            </a:r>
            <a:r>
              <a:rPr lang="en-US" sz="2000" b="1" i="1" dirty="0">
                <a:solidFill>
                  <a:srgbClr val="F77833"/>
                </a:solidFill>
              </a:rPr>
              <a:t>the quality of </a:t>
            </a:r>
            <a:r>
              <a:rPr lang="en-US" sz="2000" b="1" i="1" dirty="0" smtClean="0">
                <a:solidFill>
                  <a:srgbClr val="F77833"/>
                </a:solidFill>
              </a:rPr>
              <a:t>patient </a:t>
            </a:r>
            <a:r>
              <a:rPr lang="en-US" sz="2000" b="1" i="1" dirty="0">
                <a:solidFill>
                  <a:srgbClr val="F77833"/>
                </a:solidFill>
              </a:rPr>
              <a:t>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057" y="2847636"/>
            <a:ext cx="1900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42205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8910" y="141288"/>
            <a:ext cx="8369300" cy="10334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Point-of-care Diagnostics</a:t>
            </a:r>
            <a:endParaRPr lang="en-GB" alt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360" y="1592103"/>
            <a:ext cx="7772400" cy="34777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point of care (POC) testing </a:t>
            </a:r>
            <a:r>
              <a:rPr lang="en-GB" alt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STIs</a:t>
            </a:r>
            <a:endParaRPr lang="en-GB" altLang="en-US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altLang="en-US" sz="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 from implementation of POC testing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 to dream:</a:t>
            </a:r>
          </a:p>
          <a:p>
            <a:pPr lvl="1">
              <a:lnSpc>
                <a:spcPct val="110000"/>
              </a:lnSpc>
            </a:pPr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multiplex </a:t>
            </a:r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tests and data connectivity</a:t>
            </a:r>
          </a:p>
          <a:p>
            <a:pPr lvl="1">
              <a:lnSpc>
                <a:spcPct val="110000"/>
              </a:lnSpc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AMR POCT</a:t>
            </a:r>
          </a:p>
          <a:p>
            <a:pPr>
              <a:lnSpc>
                <a:spcPct val="110000"/>
              </a:lnSpc>
            </a:pP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4102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1" y="27565"/>
            <a:ext cx="8369300" cy="10334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Connectivity Dashboards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7895" r="45732" b="38808"/>
          <a:stretch/>
        </p:blipFill>
        <p:spPr bwMode="auto">
          <a:xfrm>
            <a:off x="5092700" y="1884219"/>
            <a:ext cx="3824431" cy="3491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1513" y="5346366"/>
            <a:ext cx="752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Months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29625" y="2008909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purchase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42119" y="2401331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purchase</a:t>
            </a:r>
            <a:endParaRPr lang="en-GB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0" y="2401331"/>
            <a:ext cx="4752683" cy="3020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191" y="1361847"/>
            <a:ext cx="23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Monitoring Error Rates: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08183" y="1393473"/>
            <a:ext cx="274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Monitoring stock/supplies: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14258" y="5421622"/>
            <a:ext cx="256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Laboratories or POC Testing sites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62358" y="6232810"/>
            <a:ext cx="293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Gous</a:t>
            </a:r>
            <a:r>
              <a:rPr lang="en-GB" sz="1400" dirty="0" smtClean="0"/>
              <a:t> et al.  Expert Rev </a:t>
            </a:r>
            <a:r>
              <a:rPr lang="en-GB" sz="1400" dirty="0" err="1" smtClean="0"/>
              <a:t>Mol</a:t>
            </a:r>
            <a:r>
              <a:rPr lang="en-GB" sz="1400" dirty="0" smtClean="0"/>
              <a:t> Med 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94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43" y="100466"/>
            <a:ext cx="8369300" cy="1033462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Dare to Dream AMR POCT: 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22" y="4539013"/>
            <a:ext cx="8828677" cy="23265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 2014, UK conducted a modelling study which found that:</a:t>
            </a:r>
          </a:p>
          <a:p>
            <a:pPr marL="0" indent="0">
              <a:buNone/>
            </a:pPr>
            <a:r>
              <a:rPr lang="en-GB" dirty="0" smtClean="0"/>
              <a:t> 	- </a:t>
            </a:r>
            <a:r>
              <a:rPr lang="en-GB" sz="1800" b="1" dirty="0" smtClean="0"/>
              <a:t>if </a:t>
            </a:r>
            <a:r>
              <a:rPr lang="en-GB" sz="1800" b="1" dirty="0"/>
              <a:t>an AMR POCT for ciprofloxacin resistance was available, </a:t>
            </a:r>
            <a:r>
              <a:rPr lang="en-GB" sz="1800" dirty="0"/>
              <a:t>66% of the 33, 431 </a:t>
            </a:r>
            <a:r>
              <a:rPr lang="en-GB" sz="1800" dirty="0" smtClean="0"/>
              <a:t>ceftriaxone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        </a:t>
            </a:r>
            <a:r>
              <a:rPr lang="en-GB" sz="1800" dirty="0"/>
              <a:t>treatments given annually to individuals with NG could be replaced by </a:t>
            </a:r>
            <a:r>
              <a:rPr lang="en-GB" sz="1800" dirty="0" smtClean="0"/>
              <a:t>ciprofloxacin</a:t>
            </a:r>
            <a:r>
              <a:rPr lang="en-GB" sz="1800" b="1" dirty="0" smtClean="0"/>
              <a:t>; </a:t>
            </a:r>
            <a:endParaRPr lang="en-GB" sz="1800" b="1" dirty="0"/>
          </a:p>
          <a:p>
            <a:pPr marL="457200" lvl="1" indent="0">
              <a:buNone/>
            </a:pPr>
            <a:r>
              <a:rPr lang="en-GB" b="1" dirty="0" smtClean="0"/>
              <a:t>- If </a:t>
            </a:r>
            <a:r>
              <a:rPr lang="en-GB" b="1" dirty="0"/>
              <a:t>an </a:t>
            </a:r>
            <a:r>
              <a:rPr lang="en-GB" b="1" dirty="0" smtClean="0"/>
              <a:t>AMR </a:t>
            </a:r>
            <a:r>
              <a:rPr lang="en-GB" b="1" dirty="0"/>
              <a:t>POCT for penicillin </a:t>
            </a:r>
            <a:r>
              <a:rPr lang="en-GB" b="1" dirty="0" smtClean="0"/>
              <a:t>resistance was </a:t>
            </a:r>
            <a:r>
              <a:rPr lang="en-GB" b="1" dirty="0"/>
              <a:t>available, </a:t>
            </a:r>
            <a:r>
              <a:rPr lang="en-GB" dirty="0"/>
              <a:t>79% of ceftriaxone treatments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could  be substituted </a:t>
            </a:r>
            <a:r>
              <a:rPr lang="en-GB" dirty="0"/>
              <a:t>with </a:t>
            </a:r>
            <a:r>
              <a:rPr lang="en-GB" dirty="0" smtClean="0"/>
              <a:t>penicillin</a:t>
            </a:r>
          </a:p>
          <a:p>
            <a:pPr marL="457200" lvl="1" indent="0">
              <a:buNone/>
            </a:pPr>
            <a:r>
              <a:rPr lang="en-GB" b="1" dirty="0" smtClean="0"/>
              <a:t>AMR POCT can reduce loss to follow up, extend </a:t>
            </a:r>
            <a:r>
              <a:rPr lang="en-GB" b="1" dirty="0"/>
              <a:t>the life of our current last-line </a:t>
            </a:r>
            <a:r>
              <a:rPr lang="en-GB" b="1" dirty="0" smtClean="0"/>
              <a:t>treatment, and is cost-saving</a:t>
            </a:r>
            <a:endParaRPr lang="en-GB" b="1" dirty="0"/>
          </a:p>
          <a:p>
            <a:pPr lvl="1"/>
            <a:endParaRPr lang="en-GB" b="1" dirty="0"/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17157" r="22795" b="26042"/>
          <a:stretch>
            <a:fillRect/>
          </a:stretch>
        </p:blipFill>
        <p:spPr bwMode="auto">
          <a:xfrm>
            <a:off x="1876926" y="1270098"/>
            <a:ext cx="5544152" cy="31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850" y="253458"/>
            <a:ext cx="8362950" cy="92233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400" b="1" dirty="0" smtClean="0">
                <a:solidFill>
                  <a:schemeClr val="bg1"/>
                </a:solidFill>
                <a:latin typeface="+mj-lt"/>
              </a:rPr>
              <a:t>Summary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65579" y="1205241"/>
            <a:ext cx="8321221" cy="5513059"/>
          </a:xfrm>
          <a:ln>
            <a:noFill/>
          </a:ln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b="1" dirty="0" smtClean="0">
                <a:latin typeface="+mn-lt"/>
                <a:cs typeface="Arial" pitchFamily="34" charset="0"/>
              </a:rPr>
              <a:t>Point-of-care testing </a:t>
            </a:r>
            <a:r>
              <a:rPr lang="en-GB" sz="2400" b="1" dirty="0">
                <a:latin typeface="+mn-lt"/>
                <a:cs typeface="Arial" pitchFamily="34" charset="0"/>
              </a:rPr>
              <a:t>can reduce loss to follow up and increase the </a:t>
            </a:r>
            <a:r>
              <a:rPr lang="en-GB" sz="2400" b="1" dirty="0" smtClean="0">
                <a:latin typeface="+mn-lt"/>
                <a:cs typeface="Arial" pitchFamily="34" charset="0"/>
              </a:rPr>
              <a:t>yield of </a:t>
            </a:r>
            <a:r>
              <a:rPr lang="en-GB" sz="2400" b="1" dirty="0">
                <a:latin typeface="+mn-lt"/>
                <a:cs typeface="Arial" pitchFamily="34" charset="0"/>
              </a:rPr>
              <a:t>infected patients </a:t>
            </a:r>
            <a:r>
              <a:rPr lang="en-GB" sz="2400" b="1" dirty="0" smtClean="0">
                <a:latin typeface="+mn-lt"/>
                <a:cs typeface="Arial" pitchFamily="34" charset="0"/>
              </a:rPr>
              <a:t>diagnosed and treated</a:t>
            </a:r>
            <a:endParaRPr lang="en-GB" sz="2400" b="1" dirty="0">
              <a:latin typeface="+mn-lt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900" b="1" dirty="0">
              <a:latin typeface="+mn-lt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Arial" pitchFamily="34" charset="0"/>
              </a:rPr>
              <a:t>Lessons learnt from implementing POC testing:</a:t>
            </a:r>
          </a:p>
          <a:p>
            <a:pPr lvl="1">
              <a:defRPr/>
            </a:pPr>
            <a:r>
              <a:rPr lang="en-GB" sz="2000" b="1" dirty="0" smtClean="0">
                <a:latin typeface="+mn-lt"/>
                <a:cs typeface="Arial" pitchFamily="34" charset="0"/>
              </a:rPr>
              <a:t>Success: importance of implementation science and champions; </a:t>
            </a:r>
          </a:p>
          <a:p>
            <a:pPr lvl="1">
              <a:defRPr/>
            </a:pPr>
            <a:r>
              <a:rPr lang="en-GB" sz="2000" b="1" dirty="0" smtClean="0">
                <a:latin typeface="+mn-lt"/>
                <a:cs typeface="Arial" pitchFamily="34" charset="0"/>
              </a:rPr>
              <a:t>catalyse </a:t>
            </a:r>
            <a:r>
              <a:rPr lang="en-GB" sz="2000" b="1" dirty="0">
                <a:latin typeface="+mn-lt"/>
                <a:cs typeface="Arial" pitchFamily="34" charset="0"/>
              </a:rPr>
              <a:t>health system strengthening and improve patient </a:t>
            </a:r>
            <a:r>
              <a:rPr lang="en-GB" sz="2000" b="1" dirty="0" smtClean="0">
                <a:latin typeface="+mn-lt"/>
                <a:cs typeface="Arial" pitchFamily="34" charset="0"/>
              </a:rPr>
              <a:t>outcomes</a:t>
            </a:r>
          </a:p>
          <a:p>
            <a:pPr lvl="1">
              <a:defRPr/>
            </a:pPr>
            <a:r>
              <a:rPr lang="en-GB" sz="2000" b="1" dirty="0" smtClean="0">
                <a:latin typeface="+mn-lt"/>
                <a:cs typeface="Arial" pitchFamily="34" charset="0"/>
              </a:rPr>
              <a:t>Challenges: quality assurance, funding and architecture for sustainability</a:t>
            </a:r>
            <a:endParaRPr lang="en-GB" sz="2000" b="1" dirty="0">
              <a:latin typeface="+mn-lt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900" b="1" dirty="0" smtClean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GB" sz="2400" b="1" dirty="0" smtClean="0">
                <a:latin typeface="+mn-lt"/>
                <a:cs typeface="Arial" pitchFamily="34" charset="0"/>
              </a:rPr>
              <a:t>POC testing in the near future:</a:t>
            </a:r>
          </a:p>
          <a:p>
            <a:pPr lvl="1">
              <a:defRPr/>
            </a:pPr>
            <a:r>
              <a:rPr lang="en-GB" sz="2000" b="1" dirty="0" smtClean="0">
                <a:latin typeface="+mn-lt"/>
                <a:cs typeface="Arial" pitchFamily="34" charset="0"/>
              </a:rPr>
              <a:t>Sample </a:t>
            </a:r>
            <a:r>
              <a:rPr lang="en-GB" sz="2000" b="1" dirty="0">
                <a:latin typeface="+mn-lt"/>
                <a:cs typeface="Arial" pitchFamily="34" charset="0"/>
              </a:rPr>
              <a:t>in-answer out molecular testing for CT/NG can be used to offer more client friendly STI </a:t>
            </a:r>
            <a:r>
              <a:rPr lang="en-GB" sz="2000" b="1" dirty="0" smtClean="0">
                <a:latin typeface="+mn-lt"/>
                <a:cs typeface="Arial" pitchFamily="34" charset="0"/>
              </a:rPr>
              <a:t>services</a:t>
            </a:r>
          </a:p>
          <a:p>
            <a:pPr lvl="1">
              <a:defRPr/>
            </a:pPr>
            <a:r>
              <a:rPr lang="en-GB" sz="2000" b="1" dirty="0" smtClean="0">
                <a:latin typeface="+mn-lt"/>
                <a:cs typeface="Arial" pitchFamily="34" charset="0"/>
              </a:rPr>
              <a:t>Multiplex </a:t>
            </a:r>
            <a:r>
              <a:rPr lang="en-GB" sz="2000" b="1" dirty="0">
                <a:latin typeface="+mn-lt"/>
                <a:cs typeface="Arial" pitchFamily="34" charset="0"/>
              </a:rPr>
              <a:t>molecular/serology technologies with data connectivity can offer </a:t>
            </a:r>
            <a:r>
              <a:rPr lang="en-GB" sz="2000" b="1" dirty="0" smtClean="0">
                <a:latin typeface="+mn-lt"/>
                <a:cs typeface="Arial" pitchFamily="34" charset="0"/>
              </a:rPr>
              <a:t>testing efficiencies </a:t>
            </a:r>
            <a:r>
              <a:rPr lang="en-GB" sz="2000" b="1" dirty="0">
                <a:latin typeface="+mn-lt"/>
                <a:cs typeface="Arial" pitchFamily="34" charset="0"/>
              </a:rPr>
              <a:t>and automated surveillance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GB" sz="900" b="1" dirty="0">
              <a:latin typeface="+mn-lt"/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Arial" pitchFamily="34" charset="0"/>
              </a:rPr>
              <a:t>An AMR POCT for rapid detection of NG </a:t>
            </a:r>
            <a:r>
              <a:rPr lang="en-GB" sz="2400" b="1">
                <a:latin typeface="+mn-lt"/>
                <a:cs typeface="Arial" pitchFamily="34" charset="0"/>
              </a:rPr>
              <a:t>and </a:t>
            </a:r>
            <a:r>
              <a:rPr lang="en-GB" sz="2400" b="1" smtClean="0">
                <a:latin typeface="+mn-lt"/>
                <a:cs typeface="Arial" pitchFamily="34" charset="0"/>
              </a:rPr>
              <a:t>susceptibility </a:t>
            </a:r>
            <a:r>
              <a:rPr lang="en-GB" sz="2400" b="1" dirty="0">
                <a:latin typeface="+mn-lt"/>
                <a:cs typeface="Arial" pitchFamily="34" charset="0"/>
              </a:rPr>
              <a:t>pattern or genetic resistance markers will allow providers to </a:t>
            </a:r>
            <a:r>
              <a:rPr lang="en-GB" sz="2400" b="1" dirty="0" smtClean="0">
                <a:latin typeface="+mn-lt"/>
                <a:cs typeface="Arial" pitchFamily="34" charset="0"/>
              </a:rPr>
              <a:t>go back to using </a:t>
            </a:r>
            <a:r>
              <a:rPr lang="en-GB" sz="2400" b="1" dirty="0">
                <a:latin typeface="+mn-lt"/>
                <a:cs typeface="Arial" pitchFamily="34" charset="0"/>
              </a:rPr>
              <a:t>older </a:t>
            </a:r>
            <a:r>
              <a:rPr lang="en-GB" sz="2400" b="1" dirty="0" smtClean="0">
                <a:latin typeface="+mn-lt"/>
                <a:cs typeface="Arial" pitchFamily="34" charset="0"/>
              </a:rPr>
              <a:t>regimens with considerable cost-savings</a:t>
            </a:r>
            <a:endParaRPr lang="en-GB" sz="26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3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endParaRPr lang="en-GB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5540" name="Picture 4" descr="DSCN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3848"/>
            <a:ext cx="9144000" cy="561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958850" y="2225118"/>
            <a:ext cx="677545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GB" sz="800" dirty="0"/>
          </a:p>
          <a:p>
            <a:pPr algn="ctr">
              <a:defRPr/>
            </a:pPr>
            <a:r>
              <a:rPr lang="en-GB" sz="3600" dirty="0"/>
              <a:t>Thank you</a:t>
            </a:r>
          </a:p>
          <a:p>
            <a:pPr>
              <a:defRPr/>
            </a:pPr>
            <a:r>
              <a:rPr lang="en-GB" b="1" dirty="0"/>
              <a:t>LSHTM/IDC: </a:t>
            </a:r>
            <a:r>
              <a:rPr lang="en-GB" dirty="0" smtClean="0"/>
              <a:t>Helen Kelly, Maurine </a:t>
            </a:r>
            <a:r>
              <a:rPr lang="en-GB" dirty="0"/>
              <a:t>Murtagh, Ben Cheng, Debra Boeras, Catherine  </a:t>
            </a:r>
            <a:r>
              <a:rPr lang="en-GB" dirty="0" err="1"/>
              <a:t>Wedderburn</a:t>
            </a:r>
            <a:r>
              <a:rPr lang="en-GB" dirty="0"/>
              <a:t>, Freddy Bates, David </a:t>
            </a:r>
            <a:r>
              <a:rPr lang="en-GB" dirty="0" smtClean="0"/>
              <a:t>Mabey</a:t>
            </a:r>
          </a:p>
          <a:p>
            <a:pPr>
              <a:defRPr/>
            </a:pPr>
            <a:r>
              <a:rPr lang="en-GB" b="1" dirty="0" smtClean="0"/>
              <a:t>Kirby Institute</a:t>
            </a:r>
            <a:r>
              <a:rPr lang="en-GB" dirty="0" smtClean="0"/>
              <a:t>, Australia: Rebecca Guy, Louise Causer</a:t>
            </a:r>
          </a:p>
          <a:p>
            <a:pPr>
              <a:defRPr/>
            </a:pPr>
            <a:r>
              <a:rPr lang="en-GB" b="1" dirty="0" smtClean="0"/>
              <a:t>McGill University</a:t>
            </a:r>
            <a:r>
              <a:rPr lang="en-GB" dirty="0" smtClean="0"/>
              <a:t>:  </a:t>
            </a:r>
            <a:r>
              <a:rPr lang="en-GB" dirty="0" err="1" smtClean="0"/>
              <a:t>Nitika</a:t>
            </a:r>
            <a:r>
              <a:rPr lang="en-GB" dirty="0" smtClean="0"/>
              <a:t> </a:t>
            </a:r>
            <a:r>
              <a:rPr lang="en-GB" dirty="0" err="1" smtClean="0"/>
              <a:t>Pai</a:t>
            </a:r>
            <a:endParaRPr lang="en-GB" dirty="0" smtClean="0"/>
          </a:p>
          <a:p>
            <a:pPr>
              <a:defRPr/>
            </a:pPr>
            <a:r>
              <a:rPr lang="en-GB" b="1" dirty="0" smtClean="0"/>
              <a:t>Orebro University</a:t>
            </a:r>
            <a:r>
              <a:rPr lang="en-GB" dirty="0" smtClean="0"/>
              <a:t>, Sweden: Magnus </a:t>
            </a:r>
            <a:r>
              <a:rPr lang="en-GB" dirty="0" err="1" smtClean="0"/>
              <a:t>Unemo</a:t>
            </a:r>
            <a:endParaRPr lang="en-GB" dirty="0" smtClean="0"/>
          </a:p>
          <a:p>
            <a:pPr>
              <a:defRPr/>
            </a:pPr>
            <a:r>
              <a:rPr lang="en-GB" b="1" dirty="0"/>
              <a:t>UCLA</a:t>
            </a:r>
            <a:r>
              <a:rPr lang="en-GB" dirty="0"/>
              <a:t>, USA:  Jeff </a:t>
            </a:r>
            <a:r>
              <a:rPr lang="en-GB" dirty="0" err="1"/>
              <a:t>Klausner</a:t>
            </a:r>
            <a:endParaRPr lang="en-GB" dirty="0"/>
          </a:p>
          <a:p>
            <a:pPr>
              <a:defRPr/>
            </a:pPr>
            <a:r>
              <a:rPr lang="en-GB" b="1" dirty="0" smtClean="0"/>
              <a:t>Verona University</a:t>
            </a:r>
            <a:r>
              <a:rPr lang="en-GB" dirty="0" smtClean="0"/>
              <a:t>, Italy:  Anna </a:t>
            </a:r>
            <a:r>
              <a:rPr lang="en-GB" dirty="0" err="1" smtClean="0"/>
              <a:t>Azzini</a:t>
            </a:r>
            <a:r>
              <a:rPr lang="en-GB" dirty="0" smtClean="0"/>
              <a:t>, Massimo </a:t>
            </a:r>
            <a:r>
              <a:rPr lang="en-GB" dirty="0" err="1" smtClean="0"/>
              <a:t>Mirandola</a:t>
            </a:r>
            <a:endParaRPr lang="en-GB" dirty="0"/>
          </a:p>
          <a:p>
            <a:pPr>
              <a:defRPr/>
            </a:pPr>
            <a:r>
              <a:rPr lang="en-GB" b="1" dirty="0" smtClean="0"/>
              <a:t>WHO</a:t>
            </a:r>
            <a:r>
              <a:rPr lang="en-GB" dirty="0" smtClean="0"/>
              <a:t>: </a:t>
            </a:r>
            <a:r>
              <a:rPr lang="en-GB" dirty="0"/>
              <a:t>Igor </a:t>
            </a:r>
            <a:r>
              <a:rPr lang="en-GB" dirty="0" err="1" smtClean="0"/>
              <a:t>Toskin</a:t>
            </a:r>
            <a:r>
              <a:rPr lang="en-GB" dirty="0" smtClean="0"/>
              <a:t>, Melanie Taylor</a:t>
            </a:r>
          </a:p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  <a:p>
            <a:pPr>
              <a:defRPr/>
            </a:pPr>
            <a:r>
              <a:rPr lang="en-GB" b="1" dirty="0"/>
              <a:t>Funding</a:t>
            </a:r>
            <a:r>
              <a:rPr lang="en-GB" dirty="0"/>
              <a:t>:  Bill &amp; Melinda Gates Foundation, UNITAID and WHO</a:t>
            </a:r>
            <a:endParaRPr lang="en-GB" sz="4000" dirty="0"/>
          </a:p>
          <a:p>
            <a:pPr algn="ctr">
              <a:defRPr/>
            </a:pPr>
            <a:endParaRPr lang="en-GB" sz="800" dirty="0"/>
          </a:p>
          <a:p>
            <a:pPr algn="ctr">
              <a:defRPr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637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9538"/>
            <a:ext cx="8369300" cy="103346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Point-of-care Diagnostics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2139950"/>
            <a:ext cx="8369300" cy="320039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 have no conflicts of Interest to declare</a:t>
            </a:r>
          </a:p>
          <a:p>
            <a:endParaRPr lang="en-GB" sz="2400" b="1" dirty="0"/>
          </a:p>
          <a:p>
            <a:r>
              <a:rPr lang="en-GB" sz="2400" b="1" dirty="0" smtClean="0"/>
              <a:t>Mention of company products does not imply endorsement by the London School of Hygiene &amp; Tropical Medicine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206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5945" y="149724"/>
            <a:ext cx="9144000" cy="99377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Role of Diagnostics in </a:t>
            </a:r>
            <a:br>
              <a:rPr lang="en-GB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Patient Management </a:t>
            </a:r>
            <a:endParaRPr lang="en-GB" sz="3600" b="1" dirty="0" smtClean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755576" y="1268760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012" y="1484313"/>
            <a:ext cx="33689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Screening e.g. HIV, </a:t>
            </a:r>
            <a:r>
              <a:rPr lang="en-GB" dirty="0" smtClean="0">
                <a:latin typeface="+mn-lt"/>
              </a:rPr>
              <a:t>Syphilis, CT/GC</a:t>
            </a:r>
            <a:endParaRPr lang="en-GB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8704" y="1991004"/>
            <a:ext cx="340112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Determine risk of disease e.g. HPV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3389" y="2463801"/>
            <a:ext cx="38207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Rule in/out an infection e.g. </a:t>
            </a:r>
            <a:r>
              <a:rPr lang="en-GB" dirty="0" smtClean="0">
                <a:latin typeface="+mn-lt"/>
              </a:rPr>
              <a:t>Chlamydia</a:t>
            </a:r>
            <a:endParaRPr lang="en-GB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72256" y="1916114"/>
            <a:ext cx="0" cy="129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689" y="2349500"/>
            <a:ext cx="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24301" y="2924176"/>
            <a:ext cx="705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39444" y="5084763"/>
            <a:ext cx="3422284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Initiate treatment e.g. CD4 for ART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10743" y="5580063"/>
            <a:ext cx="4078313" cy="36933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alibri" pitchFamily="34" charset="0"/>
              </a:rPr>
              <a:t>Treatment monitoring e.g. </a:t>
            </a:r>
            <a:r>
              <a:rPr lang="en-GB" dirty="0" smtClean="0">
                <a:latin typeface="Calibri" pitchFamily="34" charset="0"/>
              </a:rPr>
              <a:t>HIV Viral </a:t>
            </a:r>
            <a:r>
              <a:rPr lang="en-GB" dirty="0">
                <a:latin typeface="Calibri" pitchFamily="34" charset="0"/>
              </a:rPr>
              <a:t>Load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47934" y="6021388"/>
            <a:ext cx="203658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Test of Cure e.g. </a:t>
            </a:r>
            <a:r>
              <a:rPr lang="en-GB" dirty="0" err="1">
                <a:latin typeface="+mn-lt"/>
              </a:rPr>
              <a:t>Gc</a:t>
            </a:r>
            <a:r>
              <a:rPr lang="en-GB" dirty="0">
                <a:latin typeface="+mn-lt"/>
              </a:rPr>
              <a:t>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795434" y="40767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900812" y="4149725"/>
            <a:ext cx="0" cy="1366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619523" y="4076701"/>
            <a:ext cx="0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035300" y="4508501"/>
            <a:ext cx="4536722" cy="369332"/>
          </a:xfrm>
          <a:prstGeom prst="rect">
            <a:avLst/>
          </a:prstGeom>
          <a:solidFill>
            <a:srgbClr val="E2FF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Determine drug susceptibility e.g. </a:t>
            </a:r>
            <a:r>
              <a:rPr lang="en-GB" dirty="0" err="1" smtClean="0">
                <a:latin typeface="Calibri" pitchFamily="34" charset="0"/>
              </a:rPr>
              <a:t>Gc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459612" y="4149726"/>
            <a:ext cx="0" cy="1871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8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" y="217171"/>
            <a:ext cx="75438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ASSURED</a:t>
            </a:r>
            <a:r>
              <a:rPr lang="en-GB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Tests </a:t>
            </a: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improving </a:t>
            </a:r>
            <a:r>
              <a:rPr lang="en-GB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 to STI testing</a:t>
            </a:r>
            <a:endParaRPr lang="en-GB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381000" y="1628775"/>
            <a:ext cx="8305800" cy="0"/>
          </a:xfrm>
          <a:prstGeom prst="line">
            <a:avLst/>
          </a:prstGeom>
          <a:noFill/>
          <a:ln w="28575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299325" y="5746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550" y="1874490"/>
            <a:ext cx="7337425" cy="4343400"/>
          </a:xfrm>
          <a:solidFill>
            <a:schemeClr val="bg2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</a:rPr>
              <a:t>A</a:t>
            </a:r>
            <a:r>
              <a:rPr lang="en-GB" sz="2600" b="1" dirty="0"/>
              <a:t> = </a:t>
            </a:r>
            <a:r>
              <a:rPr lang="en-GB" sz="2600" b="1" dirty="0">
                <a:cs typeface="Arial" pitchFamily="34" charset="0"/>
              </a:rPr>
              <a:t>Affordable</a:t>
            </a:r>
          </a:p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  <a:cs typeface="Arial" pitchFamily="34" charset="0"/>
              </a:rPr>
              <a:t>S</a:t>
            </a:r>
            <a:r>
              <a:rPr lang="en-GB" sz="2600" b="1" dirty="0">
                <a:cs typeface="Arial" pitchFamily="34" charset="0"/>
              </a:rPr>
              <a:t> = Sensitive </a:t>
            </a:r>
          </a:p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  <a:cs typeface="Arial" pitchFamily="34" charset="0"/>
              </a:rPr>
              <a:t>S</a:t>
            </a:r>
            <a:r>
              <a:rPr lang="en-GB" sz="2600" b="1" dirty="0">
                <a:cs typeface="Arial" pitchFamily="34" charset="0"/>
              </a:rPr>
              <a:t> = Specific</a:t>
            </a:r>
          </a:p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  <a:cs typeface="Arial" pitchFamily="34" charset="0"/>
              </a:rPr>
              <a:t>U</a:t>
            </a:r>
            <a:r>
              <a:rPr lang="en-GB" sz="2600" b="1" dirty="0">
                <a:cs typeface="Arial" pitchFamily="34" charset="0"/>
              </a:rPr>
              <a:t> = User-friendly </a:t>
            </a:r>
          </a:p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  <a:cs typeface="Arial" pitchFamily="34" charset="0"/>
              </a:rPr>
              <a:t>R</a:t>
            </a:r>
            <a:r>
              <a:rPr lang="en-GB" sz="2600" b="1" dirty="0">
                <a:solidFill>
                  <a:srgbClr val="FF00FF"/>
                </a:solidFill>
                <a:cs typeface="Arial" pitchFamily="34" charset="0"/>
              </a:rPr>
              <a:t> </a:t>
            </a:r>
            <a:r>
              <a:rPr lang="en-GB" sz="2600" b="1" dirty="0">
                <a:cs typeface="Arial" pitchFamily="34" charset="0"/>
              </a:rPr>
              <a:t>= Rapid and robust</a:t>
            </a:r>
          </a:p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  <a:cs typeface="Arial" pitchFamily="34" charset="0"/>
              </a:rPr>
              <a:t>E</a:t>
            </a:r>
            <a:r>
              <a:rPr lang="en-GB" sz="2600" b="1" dirty="0">
                <a:cs typeface="Arial" pitchFamily="34" charset="0"/>
              </a:rPr>
              <a:t> = Equipment-free</a:t>
            </a:r>
          </a:p>
          <a:p>
            <a:pPr>
              <a:lnSpc>
                <a:spcPct val="170000"/>
              </a:lnSpc>
              <a:buClr>
                <a:srgbClr val="FFFF66"/>
              </a:buClr>
              <a:buFontTx/>
              <a:buNone/>
              <a:defRPr/>
            </a:pPr>
            <a:r>
              <a:rPr lang="en-GB" sz="2600" b="1" dirty="0">
                <a:solidFill>
                  <a:srgbClr val="FF33CC"/>
                </a:solidFill>
                <a:cs typeface="Arial" pitchFamily="34" charset="0"/>
              </a:rPr>
              <a:t>D</a:t>
            </a:r>
            <a:r>
              <a:rPr lang="en-GB" sz="2600" b="1" dirty="0">
                <a:cs typeface="Arial" pitchFamily="34" charset="0"/>
              </a:rPr>
              <a:t> = Deliverable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sz="2400" b="1" dirty="0">
                <a:latin typeface="Arial Black" pitchFamily="34" charset="0"/>
              </a:rPr>
              <a:t> </a:t>
            </a:r>
          </a:p>
          <a:p>
            <a:pPr>
              <a:buClr>
                <a:srgbClr val="FFFF66"/>
              </a:buClr>
              <a:defRPr/>
            </a:pP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1" y="2374552"/>
            <a:ext cx="2209800" cy="280076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endParaRPr lang="en-GB" sz="32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Affordable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GB" sz="2400" b="1" dirty="0">
              <a:solidFill>
                <a:srgbClr val="0070C0"/>
              </a:solidFill>
              <a:latin typeface="+mj-lt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GB" sz="2400" b="1" dirty="0">
                <a:solidFill>
                  <a:srgbClr val="0070C0"/>
                </a:solidFill>
                <a:latin typeface="+mj-lt"/>
              </a:rPr>
              <a:t> Accurate 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  <a:defRPr/>
            </a:pPr>
            <a:endParaRPr lang="en-GB" sz="2400" b="1" dirty="0">
              <a:solidFill>
                <a:srgbClr val="0070C0"/>
              </a:solidFill>
              <a:latin typeface="+mj-lt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n-GB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Accessible</a:t>
            </a:r>
            <a:endParaRPr lang="en-GB" sz="2400" dirty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04" y="149100"/>
            <a:ext cx="8369300" cy="1033462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+mj-lt"/>
              </a:rPr>
              <a:t>The Rapid Test Paradox 1999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88" y="1355161"/>
            <a:ext cx="8369300" cy="4983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u="sng" dirty="0" smtClean="0"/>
              <a:t>Goal of Study</a:t>
            </a:r>
            <a:r>
              <a:rPr lang="en-GB" sz="2000" dirty="0" smtClean="0"/>
              <a:t>: to determine the situation in which a rapid test might be more cost-effective and treat more infections than laboratory based tests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u="sng" dirty="0" smtClean="0"/>
              <a:t>Study design</a:t>
            </a:r>
            <a:r>
              <a:rPr lang="en-GB" sz="2000" dirty="0" smtClean="0"/>
              <a:t>: A decision analysis framework was used to compare a rapid test with a lab based test - PCR assay, for screening women; variables include: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- prevalence; test sensitivity and specificity,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- probability of developing pelvic inflammatory disease (PID)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- likelihood that patients will wait for the rapid test results or return to the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clinic for treatment</a:t>
            </a:r>
            <a:endParaRPr lang="en-GB" sz="2000" dirty="0"/>
          </a:p>
          <a:p>
            <a:pPr marL="0" indent="0">
              <a:buNone/>
            </a:pPr>
            <a:endParaRPr lang="en-GB" sz="2000" u="sng" dirty="0" smtClean="0"/>
          </a:p>
          <a:p>
            <a:pPr marL="0" indent="0">
              <a:buNone/>
            </a:pPr>
            <a:r>
              <a:rPr lang="en-GB" sz="2000" b="1" u="sng" dirty="0" smtClean="0"/>
              <a:t>Results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en-GB" sz="2000" dirty="0" smtClean="0"/>
              <a:t>	- A rapid </a:t>
            </a:r>
            <a:r>
              <a:rPr lang="en-GB" sz="2000" dirty="0"/>
              <a:t>test </a:t>
            </a:r>
            <a:r>
              <a:rPr lang="en-GB" sz="2000" dirty="0" smtClean="0"/>
              <a:t>with a sensitivity of 65% treated more cases of infection than PCR (sensitivity of 90%) if the return rate was &lt;65</a:t>
            </a:r>
            <a:r>
              <a:rPr lang="en-GB" sz="2000" dirty="0"/>
              <a:t>% </a:t>
            </a:r>
          </a:p>
          <a:p>
            <a:pPr marL="400050" lvl="1" indent="0">
              <a:buNone/>
            </a:pPr>
            <a:r>
              <a:rPr lang="en-GB" sz="2000" dirty="0" smtClean="0"/>
              <a:t>- </a:t>
            </a:r>
            <a:r>
              <a:rPr lang="en-GB" sz="2000" dirty="0"/>
              <a:t>By the time they return, 3% of patients had already developed PID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0392" y="6338423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Gift at al.  STD 26:232-40, 1999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2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3510280"/>
            <a:ext cx="8369300" cy="3200399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228600" y="1303338"/>
          <a:ext cx="8885238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cument" r:id="rId3" imgW="5834384" imgH="2698616" progId="Word.Document.12">
                  <p:embed/>
                </p:oleObj>
              </mc:Choice>
              <mc:Fallback>
                <p:oleObj name="Document" r:id="rId3" imgW="5834384" imgH="2698616" progId="Word.Document.12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03338"/>
                        <a:ext cx="8885238" cy="41068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500" y="111219"/>
            <a:ext cx="8369300" cy="1033462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FDA Approval in 2012: </a:t>
            </a:r>
            <a:br>
              <a:rPr lang="en-GB" sz="4000" b="1" dirty="0" smtClean="0">
                <a:solidFill>
                  <a:schemeClr val="bg1"/>
                </a:solidFill>
                <a:latin typeface="+mj-lt"/>
              </a:rPr>
            </a:br>
            <a:r>
              <a:rPr lang="en-GB" sz="4000" b="1" dirty="0" err="1" smtClean="0">
                <a:solidFill>
                  <a:schemeClr val="bg1"/>
                </a:solidFill>
                <a:latin typeface="+mj-lt"/>
              </a:rPr>
              <a:t>OraSure</a:t>
            </a:r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+mj-lt"/>
              </a:rPr>
              <a:t>HIV </a:t>
            </a:r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Test</a:t>
            </a:r>
            <a:endParaRPr lang="en-GB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59" y="4518660"/>
            <a:ext cx="8613141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 smtClean="0"/>
              <a:t>A risk-benefit model showed t</a:t>
            </a:r>
            <a:r>
              <a:rPr lang="en-US" sz="2400" b="1" dirty="0" smtClean="0"/>
              <a:t>hat in the first year of use: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~ 4,500  new HIV infections identified among those not aware of their HIV status      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~ 2,700,000 who would test negative </a:t>
            </a:r>
            <a:endParaRPr lang="en-US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~4,000  transmissions would be averted, outweighing the individual risk of  ~1,100 false negative results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The product would need to have clear messages on the implications of test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25800"/>
            <a:ext cx="8369300" cy="1033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8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</a:br>
            <a: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Systematic Reviews of the Performance of </a:t>
            </a:r>
            <a:b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STI</a:t>
            </a:r>
            <a:r>
              <a:rPr lang="en-GB" sz="3100" b="1" i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POC Tests (Sex </a:t>
            </a:r>
            <a:r>
              <a:rPr lang="en-GB" sz="3100" b="1" dirty="0" err="1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Transm</a:t>
            </a:r>
            <a: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Inf</a:t>
            </a:r>
            <a: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Dec 2017)</a:t>
            </a:r>
            <a:br>
              <a:rPr lang="en-GB" sz="31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en-GB" sz="3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88951" y="1259081"/>
            <a:ext cx="8229600" cy="2432810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Syphilis Rapid </a:t>
            </a:r>
            <a:r>
              <a:rPr lang="en-GB" sz="2400" b="1" dirty="0" err="1">
                <a:solidFill>
                  <a:schemeClr val="tx2"/>
                </a:solidFill>
              </a:rPr>
              <a:t>Treponemal</a:t>
            </a:r>
            <a:r>
              <a:rPr lang="en-GB" sz="2400" b="1" dirty="0">
                <a:solidFill>
                  <a:schemeClr val="tx2"/>
                </a:solidFill>
              </a:rPr>
              <a:t> Tests:</a:t>
            </a:r>
          </a:p>
          <a:p>
            <a:pPr marL="0" indent="0">
              <a:buNone/>
            </a:pPr>
            <a:r>
              <a:rPr lang="en-GB" sz="2400" b="1" dirty="0"/>
              <a:t>Tucker et al 2011: </a:t>
            </a:r>
            <a:r>
              <a:rPr lang="en-GB" sz="2400" dirty="0"/>
              <a:t>15 studies included 22,000 patients</a:t>
            </a:r>
          </a:p>
          <a:p>
            <a:r>
              <a:rPr lang="en-GB" sz="2400" dirty="0"/>
              <a:t>Median sensitivity: 86% (interquartile range 0·75–0·94)</a:t>
            </a:r>
          </a:p>
          <a:p>
            <a:r>
              <a:rPr lang="en-GB" sz="2400" dirty="0"/>
              <a:t>Median specificity: 99% (</a:t>
            </a:r>
            <a:r>
              <a:rPr lang="en-GB" sz="2400" dirty="0" err="1"/>
              <a:t>interquartile</a:t>
            </a:r>
            <a:r>
              <a:rPr lang="en-GB" sz="2400" dirty="0"/>
              <a:t> range 0.98–0.99)</a:t>
            </a:r>
          </a:p>
          <a:p>
            <a:pPr marL="0" indent="0" eaLnBrk="0" hangingPunct="0">
              <a:buNone/>
            </a:pPr>
            <a:r>
              <a:rPr lang="en-GB" sz="2400" b="1" dirty="0" err="1"/>
              <a:t>Yafari</a:t>
            </a:r>
            <a:r>
              <a:rPr lang="en-GB" sz="2400" b="1" dirty="0"/>
              <a:t> et al 2013: 25 studies </a:t>
            </a:r>
          </a:p>
          <a:p>
            <a:pPr eaLnBrk="0" hangingPunct="0"/>
            <a:r>
              <a:rPr lang="en-GB" sz="2400" dirty="0"/>
              <a:t>Pooled Sensitivity = </a:t>
            </a:r>
            <a:r>
              <a:rPr lang="en-GB" sz="2400" dirty="0" smtClean="0"/>
              <a:t>serum: 84%; whole blood: 80</a:t>
            </a:r>
            <a:r>
              <a:rPr lang="en-GB" sz="2400" dirty="0"/>
              <a:t>% </a:t>
            </a:r>
          </a:p>
          <a:p>
            <a:r>
              <a:rPr lang="en-GB" sz="2400" dirty="0"/>
              <a:t>Pooled Specificity = </a:t>
            </a:r>
            <a:r>
              <a:rPr lang="en-GB" sz="2400" dirty="0" smtClean="0"/>
              <a:t>serum: 96%; whole blood: 98</a:t>
            </a:r>
            <a:r>
              <a:rPr lang="en-GB" sz="2400" dirty="0"/>
              <a:t>% </a:t>
            </a:r>
          </a:p>
          <a:p>
            <a:endParaRPr lang="en-GB" dirty="0" smtClean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1" y="3791710"/>
            <a:ext cx="9029700" cy="292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GB" sz="2200" b="1" i="1" dirty="0" smtClean="0">
                <a:solidFill>
                  <a:schemeClr val="tx2"/>
                </a:solidFill>
                <a:latin typeface="+mj-lt"/>
              </a:rPr>
              <a:t>Chlamydia trachomatis</a:t>
            </a:r>
            <a:r>
              <a:rPr lang="en-GB" sz="2200" b="1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en-GB" sz="2200" b="1" dirty="0" smtClean="0">
                <a:solidFill>
                  <a:srgbClr val="000000"/>
                </a:solidFill>
                <a:latin typeface="+mj-lt"/>
              </a:rPr>
              <a:t>Kelly</a:t>
            </a:r>
            <a:r>
              <a:rPr lang="en-GB" sz="2200" b="1" dirty="0">
                <a:solidFill>
                  <a:srgbClr val="000000"/>
                </a:solidFill>
                <a:latin typeface="+mj-lt"/>
              </a:rPr>
              <a:t> H, et al. </a:t>
            </a:r>
            <a:r>
              <a:rPr lang="en-GB" sz="2200" b="1" dirty="0" smtClean="0">
                <a:solidFill>
                  <a:srgbClr val="000000"/>
                </a:solidFill>
                <a:latin typeface="+mj-lt"/>
              </a:rPr>
              <a:t>STI 2017: </a:t>
            </a: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11 studies 11,889 patients: Pooled sensitivity</a:t>
            </a:r>
            <a:r>
              <a:rPr lang="en-GB" sz="2200" b="1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+mj-lt"/>
              </a:rPr>
              <a:t>Vaginal swab: 37% (95% CI: 22.9 - 52.9%)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+mj-lt"/>
              </a:rPr>
              <a:t>Endocervical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swab: 53% (95% CI: 34.7 - 70.8%)</a:t>
            </a:r>
          </a:p>
          <a:p>
            <a:pPr eaLnBrk="0" hangingPunct="0">
              <a:spcBef>
                <a:spcPct val="20000"/>
              </a:spcBef>
            </a:pPr>
            <a:r>
              <a:rPr lang="en-GB" sz="2200" b="1" i="1" dirty="0" err="1" smtClean="0">
                <a:solidFill>
                  <a:schemeClr val="tx2"/>
                </a:solidFill>
                <a:latin typeface="+mj-lt"/>
              </a:rPr>
              <a:t>Nesseria</a:t>
            </a:r>
            <a:r>
              <a:rPr lang="en-GB" sz="22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2200" b="1" i="1" dirty="0" err="1" smtClean="0">
                <a:solidFill>
                  <a:schemeClr val="tx2"/>
                </a:solidFill>
                <a:latin typeface="+mj-lt"/>
              </a:rPr>
              <a:t>gonrrhoeae</a:t>
            </a: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:</a:t>
            </a:r>
            <a:endParaRPr lang="en-GB" sz="2200" dirty="0">
              <a:solidFill>
                <a:srgbClr val="000000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2200" b="1" dirty="0">
                <a:solidFill>
                  <a:srgbClr val="000000"/>
                </a:solidFill>
                <a:latin typeface="+mj-lt"/>
              </a:rPr>
              <a:t>Guy RJ, et al. STI 2017</a:t>
            </a:r>
            <a:r>
              <a:rPr lang="en-GB" sz="2400" dirty="0" smtClean="0"/>
              <a:t>: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+mj-lt"/>
              </a:rPr>
              <a:t>endocervical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 swab: range: 12.5 -70</a:t>
            </a: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%; Vaginal 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swab: 54% (95% CI: </a:t>
            </a:r>
            <a:r>
              <a:rPr lang="en-GB" sz="2200" dirty="0" smtClean="0">
                <a:solidFill>
                  <a:srgbClr val="000000"/>
                </a:solidFill>
                <a:latin typeface="+mj-lt"/>
              </a:rPr>
              <a:t>37-71</a:t>
            </a:r>
            <a:r>
              <a:rPr lang="en-GB" sz="2200" dirty="0">
                <a:solidFill>
                  <a:srgbClr val="000000"/>
                </a:solidFill>
                <a:latin typeface="+mj-lt"/>
              </a:rPr>
              <a:t>%) </a:t>
            </a:r>
          </a:p>
        </p:txBody>
      </p:sp>
    </p:spTree>
    <p:extLst>
      <p:ext uri="{BB962C8B-B14F-4D97-AF65-F5344CB8AC3E}">
        <p14:creationId xmlns:p14="http://schemas.microsoft.com/office/powerpoint/2010/main" val="30578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8910" y="141288"/>
            <a:ext cx="8369300" cy="10334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Point-of-care Diagnostics</a:t>
            </a:r>
            <a:endParaRPr lang="en-GB" altLang="en-US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360" y="1592103"/>
            <a:ext cx="7772400" cy="34777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point of care (POC) testing for STIs?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GB" altLang="en-US" sz="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 from implementation of POC testing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 to dream: can we improve POC testing if we have better POC tests?</a:t>
            </a:r>
          </a:p>
          <a:p>
            <a:pPr>
              <a:lnSpc>
                <a:spcPct val="110000"/>
              </a:lnSpc>
            </a:pPr>
            <a:endParaRPr lang="en-GB" altLang="en-US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0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oQBmRT00SVvj3V1wLU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yPf1s5EESlNrEBv.rM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iophit.Uqlou6uXTNl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IGsDddmUGpICEoC3kl7A"/>
</p:tagLst>
</file>

<file path=ppt/theme/theme1.xml><?xml version="1.0" encoding="utf-8"?>
<a:theme xmlns:a="http://schemas.openxmlformats.org/drawingml/2006/main" name="ppt_blue_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ppt_blue_header</Template>
  <TotalTime>5227</TotalTime>
  <Words>1312</Words>
  <Application>Microsoft Office PowerPoint</Application>
  <PresentationFormat>On-screen Show (4:3)</PresentationFormat>
  <Paragraphs>230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Arial Black</vt:lpstr>
      <vt:lpstr>Calibri</vt:lpstr>
      <vt:lpstr>Times New Roman</vt:lpstr>
      <vt:lpstr>Wingdings</vt:lpstr>
      <vt:lpstr>ppt_blue_header</vt:lpstr>
      <vt:lpstr>Document</vt:lpstr>
      <vt:lpstr>PowerPoint Presentation</vt:lpstr>
      <vt:lpstr>Point-of-care Diagnostics</vt:lpstr>
      <vt:lpstr>Point-of-care Diagnostics</vt:lpstr>
      <vt:lpstr>Role of Diagnostics in  Patient Management </vt:lpstr>
      <vt:lpstr>ASSURED Tests for improving  Access to STI testing</vt:lpstr>
      <vt:lpstr>The Rapid Test Paradox 1999</vt:lpstr>
      <vt:lpstr>FDA Approval in 2012:  OraSure HIV Test</vt:lpstr>
      <vt:lpstr> Systematic Reviews of the Performance of  STI POC Tests (Sex Transm Inf Dec 2017) </vt:lpstr>
      <vt:lpstr>Point-of-care Diagnostics</vt:lpstr>
      <vt:lpstr>PowerPoint Presentation</vt:lpstr>
      <vt:lpstr>PowerPoint Presentation</vt:lpstr>
      <vt:lpstr>PowerPoint Presentation</vt:lpstr>
      <vt:lpstr>PowerPoint Presentation</vt:lpstr>
      <vt:lpstr>Point-of-care Diagnostics</vt:lpstr>
      <vt:lpstr>WHO RHR: STI POC Initiative</vt:lpstr>
      <vt:lpstr>Performance of Multiplex Tests</vt:lpstr>
      <vt:lpstr>Ongoing evolution of POC Testing in  models of more client-friendly STI Services  </vt:lpstr>
      <vt:lpstr>Smart Phone based Diagnostics </vt:lpstr>
      <vt:lpstr>Convergence of Technologies: an  opportunity for automated surveillance</vt:lpstr>
      <vt:lpstr>Connectivity Dashboards</vt:lpstr>
      <vt:lpstr>Dare to Dream AMR POCT: </vt:lpstr>
      <vt:lpstr>Summary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Rosanna</dc:creator>
  <cp:lastModifiedBy>Saal</cp:lastModifiedBy>
  <cp:revision>183</cp:revision>
  <dcterms:created xsi:type="dcterms:W3CDTF">2015-10-19T22:27:14Z</dcterms:created>
  <dcterms:modified xsi:type="dcterms:W3CDTF">2018-07-21T16:30:41Z</dcterms:modified>
</cp:coreProperties>
</file>